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6" r:id="rId1"/>
  </p:sldMasterIdLst>
  <p:sldIdLst>
    <p:sldId id="256" r:id="rId2"/>
    <p:sldId id="260" r:id="rId3"/>
    <p:sldId id="258" r:id="rId4"/>
    <p:sldId id="259" r:id="rId5"/>
    <p:sldId id="261" r:id="rId6"/>
    <p:sldId id="262" r:id="rId7"/>
    <p:sldId id="265" r:id="rId8"/>
    <p:sldId id="263" r:id="rId9"/>
    <p:sldId id="266" r:id="rId10"/>
    <p:sldId id="267" r:id="rId11"/>
    <p:sldId id="264" r:id="rId12"/>
    <p:sldId id="268" r:id="rId13"/>
    <p:sldId id="269" r:id="rId14"/>
    <p:sldId id="270" r:id="rId15"/>
    <p:sldId id="271" r:id="rId16"/>
    <p:sldId id="272" r:id="rId17"/>
    <p:sldId id="274" r:id="rId18"/>
    <p:sldId id="277" r:id="rId19"/>
    <p:sldId id="275" r:id="rId20"/>
    <p:sldId id="273"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D4101D-541D-4DEC-8613-37101FBFB15F}" v="223" dt="2023-10-24T19:55:42.164"/>
    <p1510:client id="{0DB543B4-166C-4E4B-8B37-F74C2F6035E5}" v="895" dt="2023-10-25T15:56:50.161"/>
    <p1510:client id="{BB2E82D7-0326-4B65-8586-F796B4F42E88}" v="142" dt="2023-10-22T18:55:44.311"/>
    <p1510:client id="{C1E1C851-FE94-405A-86BB-0E7787273543}" v="1778" dt="2023-10-24T19:46:14.6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dirty="0"/>
              <a:t>Click to edit Master title style</a:t>
            </a:r>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10/25/2023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06013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32323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670354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760835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dirty="0"/>
              <a:t>Click to edit Master title style</a:t>
            </a:r>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170767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dirty="0"/>
              <a:t>Click to edit Master title style</a:t>
            </a:r>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388475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569166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821648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10609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50853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dirty="0"/>
              <a:t>Click to edit Master title style</a:t>
            </a:r>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413015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10/25/2023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78653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10/25/2023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16386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10/25/2023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18536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10/25/2023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33377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dirty="0"/>
              <a:t>Click to edit Master title style</a:t>
            </a:r>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15190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dirty="0"/>
              <a:t>Click to edit Master title style</a:t>
            </a:r>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10/25/2023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37349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10/25/2023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69224435"/>
      </p:ext>
    </p:extLst>
  </p:cSld>
  <p:clrMap bg1="dk1" tx1="lt1" bg2="dk2" tx2="lt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tats.stackexchange.com/questions/158214/explanation-of-the-different-variable-types-in-statistics" TargetMode="External"/><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creativecommons.org/licenses/by-nc-nd/3.0/" TargetMode="External"/><Relationship Id="rId5" Type="http://schemas.openxmlformats.org/officeDocument/2006/relationships/hyperlink" Target="http://teachingmomster.com/2014/03/math-madness-wednesdays-graphing-31914/" TargetMode="Externa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urple and pink background with a red logo&#10;&#10;Description automatically generated">
            <a:extLst>
              <a:ext uri="{FF2B5EF4-FFF2-40B4-BE49-F238E27FC236}">
                <a16:creationId xmlns:a16="http://schemas.microsoft.com/office/drawing/2014/main" id="{6C5CE585-B7BE-9540-14E4-BD34F6DC3579}"/>
              </a:ext>
            </a:extLst>
          </p:cNvPr>
          <p:cNvPicPr>
            <a:picLocks noChangeAspect="1"/>
          </p:cNvPicPr>
          <p:nvPr/>
        </p:nvPicPr>
        <p:blipFill rotWithShape="1">
          <a:blip r:embed="rId2">
            <a:alphaModFix amt="40000"/>
          </a:blip>
          <a:srcRect r="25"/>
          <a:stretch/>
        </p:blipFill>
        <p:spPr>
          <a:xfrm>
            <a:off x="20" y="10"/>
            <a:ext cx="12188932" cy="6857990"/>
          </a:xfrm>
          <a:prstGeom prst="rect">
            <a:avLst/>
          </a:prstGeom>
        </p:spPr>
      </p:pic>
      <p:sp>
        <p:nvSpPr>
          <p:cNvPr id="2" name="Title 1"/>
          <p:cNvSpPr>
            <a:spLocks noGrp="1"/>
          </p:cNvSpPr>
          <p:nvPr>
            <p:ph type="ctrTitle"/>
          </p:nvPr>
        </p:nvSpPr>
        <p:spPr>
          <a:xfrm>
            <a:off x="4122" y="62946"/>
            <a:ext cx="7784581" cy="5712289"/>
          </a:xfrm>
        </p:spPr>
        <p:txBody>
          <a:bodyPr anchor="b">
            <a:normAutofit/>
          </a:bodyPr>
          <a:lstStyle/>
          <a:p>
            <a:r>
              <a:rPr lang="en-US" sz="6000" b="1" dirty="0">
                <a:solidFill>
                  <a:srgbClr val="FFFFFF"/>
                </a:solidFill>
                <a:latin typeface="Rockwell"/>
                <a:ea typeface="Calibri Light"/>
                <a:cs typeface="Calibri Light"/>
              </a:rPr>
              <a:t>Price Prediction Model </a:t>
            </a:r>
            <a:br>
              <a:rPr lang="en-US" b="1" dirty="0">
                <a:latin typeface="Rockwell"/>
                <a:ea typeface="Calibri Light"/>
                <a:cs typeface="Calibri Light"/>
              </a:rPr>
            </a:br>
            <a:br>
              <a:rPr lang="en-US" b="1" dirty="0">
                <a:latin typeface="Rockwell"/>
                <a:ea typeface="Calibri Light"/>
                <a:cs typeface="Calibri Light"/>
              </a:rPr>
            </a:br>
            <a:r>
              <a:rPr lang="en-US" b="1" dirty="0">
                <a:solidFill>
                  <a:srgbClr val="FFFFFF"/>
                </a:solidFill>
                <a:latin typeface="Rockwell"/>
                <a:ea typeface="Calibri Light"/>
                <a:cs typeface="Calibri Light"/>
              </a:rPr>
              <a:t>AIRBNB dataset </a:t>
            </a:r>
          </a:p>
        </p:txBody>
      </p:sp>
      <p:sp>
        <p:nvSpPr>
          <p:cNvPr id="3" name="Subtitle 2"/>
          <p:cNvSpPr>
            <a:spLocks noGrp="1"/>
          </p:cNvSpPr>
          <p:nvPr>
            <p:ph type="subTitle" idx="1"/>
          </p:nvPr>
        </p:nvSpPr>
        <p:spPr>
          <a:xfrm>
            <a:off x="8487450" y="663960"/>
            <a:ext cx="3496506" cy="5111271"/>
          </a:xfrm>
        </p:spPr>
        <p:txBody>
          <a:bodyPr anchor="t">
            <a:normAutofit/>
          </a:bodyPr>
          <a:lstStyle/>
          <a:p>
            <a:pPr marL="342900" indent="-342900">
              <a:buChar char="•"/>
            </a:pPr>
            <a:r>
              <a:rPr lang="en-US">
                <a:solidFill>
                  <a:srgbClr val="FFFFFF"/>
                </a:solidFill>
              </a:rPr>
              <a:t>DATA CLEANING </a:t>
            </a:r>
          </a:p>
          <a:p>
            <a:pPr marL="342900" indent="-342900">
              <a:buClr>
                <a:srgbClr val="FFFFFF"/>
              </a:buClr>
              <a:buChar char="•"/>
            </a:pPr>
            <a:r>
              <a:rPr lang="en-US">
                <a:solidFill>
                  <a:srgbClr val="FFFFFF"/>
                </a:solidFill>
              </a:rPr>
              <a:t>DATA VISUALIZATION </a:t>
            </a:r>
            <a:endParaRPr lang="en-US">
              <a:solidFill>
                <a:srgbClr val="FFFFFF"/>
              </a:solidFill>
              <a:effectLst>
                <a:glow rad="38100">
                  <a:prstClr val="black">
                    <a:lumMod val="50000"/>
                    <a:lumOff val="50000"/>
                    <a:alpha val="20000"/>
                  </a:prstClr>
                </a:glow>
                <a:outerShdw blurRad="44450" dist="12700" dir="13860000" algn="tl" rotWithShape="0">
                  <a:srgbClr val="000000">
                    <a:alpha val="20000"/>
                  </a:srgbClr>
                </a:outerShdw>
              </a:effectLst>
            </a:endParaRPr>
          </a:p>
          <a:p>
            <a:pPr marL="342900" indent="-342900">
              <a:buChar char="•"/>
            </a:pPr>
            <a:r>
              <a:rPr lang="en-US" dirty="0">
                <a:solidFill>
                  <a:srgbClr val="FFFFFF"/>
                </a:solidFill>
              </a:rPr>
              <a:t>COMPARISION OF DIFFERENT ML MODELS</a:t>
            </a:r>
            <a:endParaRPr lang="en-US" dirty="0">
              <a:solidFill>
                <a:srgbClr val="FFFFFF"/>
              </a:solidFill>
              <a:effectLst>
                <a:glow rad="38100">
                  <a:prstClr val="black">
                    <a:lumMod val="50000"/>
                    <a:lumOff val="50000"/>
                    <a:alpha val="20000"/>
                  </a:prstClr>
                </a:glow>
                <a:outerShdw blurRad="44450" dist="12700" dir="13860000" algn="tl" rotWithShape="0">
                  <a:srgbClr val="000000">
                    <a:alpha val="20000"/>
                  </a:srgbClr>
                </a:outerShdw>
              </a:effectLst>
            </a:endParaRPr>
          </a:p>
        </p:txBody>
      </p:sp>
      <p:sp>
        <p:nvSpPr>
          <p:cNvPr id="6" name="TextBox 5">
            <a:extLst>
              <a:ext uri="{FF2B5EF4-FFF2-40B4-BE49-F238E27FC236}">
                <a16:creationId xmlns:a16="http://schemas.microsoft.com/office/drawing/2014/main" id="{9A76F267-AC64-DC71-7B41-64CC7882A87B}"/>
              </a:ext>
            </a:extLst>
          </p:cNvPr>
          <p:cNvSpPr txBox="1"/>
          <p:nvPr/>
        </p:nvSpPr>
        <p:spPr>
          <a:xfrm>
            <a:off x="8773732" y="4521021"/>
            <a:ext cx="3284112" cy="1754326"/>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Submitted by :</a:t>
            </a:r>
          </a:p>
          <a:p>
            <a:r>
              <a:rPr lang="en-US"/>
              <a:t>Muskan </a:t>
            </a:r>
          </a:p>
          <a:p>
            <a:r>
              <a:rPr lang="en-US"/>
              <a:t>12214352</a:t>
            </a:r>
            <a:endParaRPr lang="en-US" dirty="0"/>
          </a:p>
          <a:p>
            <a:endParaRPr lang="en-US" dirty="0"/>
          </a:p>
          <a:p>
            <a:r>
              <a:rPr lang="en-US" dirty="0"/>
              <a:t>Submitted to :</a:t>
            </a:r>
          </a:p>
          <a:p>
            <a:r>
              <a:rPr lang="en-US" dirty="0"/>
              <a:t>Mr. Pramod Vishwakarma</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30094E42-D606-5AFF-5266-D726D964F249}"/>
              </a:ext>
            </a:extLst>
          </p:cNvPr>
          <p:cNvSpPr>
            <a:spLocks noGrp="1"/>
          </p:cNvSpPr>
          <p:nvPr>
            <p:ph idx="1"/>
          </p:nvPr>
        </p:nvSpPr>
        <p:spPr>
          <a:xfrm>
            <a:off x="63643" y="2108915"/>
            <a:ext cx="2881674" cy="3774360"/>
          </a:xfrm>
        </p:spPr>
        <p:txBody>
          <a:bodyPr vert="horz" lIns="91440" tIns="45720" rIns="91440" bIns="45720" rtlCol="0" anchor="t">
            <a:normAutofit/>
          </a:bodyPr>
          <a:lstStyle/>
          <a:p>
            <a:r>
              <a:rPr lang="en-US" sz="1800" dirty="0">
                <a:effectLst>
                  <a:glow rad="38100">
                    <a:prstClr val="black">
                      <a:lumMod val="50000"/>
                      <a:lumOff val="50000"/>
                      <a:alpha val="20000"/>
                    </a:prstClr>
                  </a:glow>
                  <a:outerShdw blurRad="44450" dist="12700" dir="13860000" algn="tl" rotWithShape="0">
                    <a:srgbClr val="000000">
                      <a:alpha val="20000"/>
                    </a:srgbClr>
                  </a:outerShdw>
                </a:effectLst>
              </a:rPr>
              <a:t>Tells the overall </a:t>
            </a:r>
            <a:r>
              <a:rPr lang="en-US" sz="1800" dirty="0" err="1">
                <a:effectLst>
                  <a:glow rad="38100">
                    <a:prstClr val="black">
                      <a:lumMod val="50000"/>
                      <a:lumOff val="50000"/>
                      <a:alpha val="20000"/>
                    </a:prstClr>
                  </a:glow>
                  <a:outerShdw blurRad="44450" dist="12700" dir="13860000" algn="tl" rotWithShape="0">
                    <a:srgbClr val="000000">
                      <a:alpha val="20000"/>
                    </a:srgbClr>
                  </a:outerShdw>
                </a:effectLst>
              </a:rPr>
              <a:t>distrbiution</a:t>
            </a:r>
            <a:r>
              <a:rPr lang="en-US" sz="1800" dirty="0">
                <a:effectLst>
                  <a:glow rad="38100">
                    <a:prstClr val="black">
                      <a:lumMod val="50000"/>
                      <a:lumOff val="50000"/>
                      <a:alpha val="20000"/>
                    </a:prstClr>
                  </a:glow>
                  <a:outerShdw blurRad="44450" dist="12700" dir="13860000" algn="tl" rotWithShape="0">
                    <a:srgbClr val="000000">
                      <a:alpha val="20000"/>
                    </a:srgbClr>
                  </a:outerShdw>
                </a:effectLst>
              </a:rPr>
              <a:t> of the price according to the property in their particular </a:t>
            </a:r>
            <a:r>
              <a:rPr lang="en-US" sz="1800" dirty="0" err="1">
                <a:effectLst>
                  <a:glow rad="38100">
                    <a:prstClr val="black">
                      <a:lumMod val="50000"/>
                      <a:lumOff val="50000"/>
                      <a:alpha val="20000"/>
                    </a:prstClr>
                  </a:glow>
                  <a:outerShdw blurRad="44450" dist="12700" dir="13860000" algn="tl" rotWithShape="0">
                    <a:srgbClr val="000000">
                      <a:alpha val="20000"/>
                    </a:srgbClr>
                  </a:outerShdw>
                </a:effectLst>
              </a:rPr>
              <a:t>neighourhood</a:t>
            </a:r>
            <a:r>
              <a:rPr lang="en-US" sz="1800" dirty="0">
                <a:effectLst>
                  <a:glow rad="38100">
                    <a:prstClr val="black">
                      <a:lumMod val="50000"/>
                      <a:lumOff val="50000"/>
                      <a:alpha val="20000"/>
                    </a:prstClr>
                  </a:glow>
                  <a:outerShdw blurRad="44450" dist="12700" dir="13860000" algn="tl" rotWithShape="0">
                    <a:srgbClr val="000000">
                      <a:alpha val="20000"/>
                    </a:srgbClr>
                  </a:outerShdw>
                </a:effectLst>
              </a:rPr>
              <a:t>  </a:t>
            </a:r>
            <a:endParaRPr lang="en-US" sz="1800" dirty="0"/>
          </a:p>
        </p:txBody>
      </p:sp>
      <p:sp>
        <p:nvSpPr>
          <p:cNvPr id="6" name="TextBox 5">
            <a:extLst>
              <a:ext uri="{FF2B5EF4-FFF2-40B4-BE49-F238E27FC236}">
                <a16:creationId xmlns:a16="http://schemas.microsoft.com/office/drawing/2014/main" id="{B3C3C02C-9B0D-4EEE-D658-56AABE84968F}"/>
              </a:ext>
            </a:extLst>
          </p:cNvPr>
          <p:cNvSpPr txBox="1"/>
          <p:nvPr/>
        </p:nvSpPr>
        <p:spPr>
          <a:xfrm>
            <a:off x="117305" y="83713"/>
            <a:ext cx="3643674" cy="190500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457200">
              <a:spcBef>
                <a:spcPct val="0"/>
              </a:spcBef>
              <a:spcAft>
                <a:spcPts val="600"/>
              </a:spcAft>
            </a:pPr>
            <a:r>
              <a:rPr lang="en-US" sz="28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Relation of price with the neighbourhood group</a:t>
            </a:r>
          </a:p>
        </p:txBody>
      </p:sp>
      <p:pic>
        <p:nvPicPr>
          <p:cNvPr id="4" name="Content Placeholder 3" descr="A graph of a number of people&#10;&#10;Description automatically generated">
            <a:extLst>
              <a:ext uri="{FF2B5EF4-FFF2-40B4-BE49-F238E27FC236}">
                <a16:creationId xmlns:a16="http://schemas.microsoft.com/office/drawing/2014/main" id="{5420D67A-8449-C4F7-E923-3418F728CC11}"/>
              </a:ext>
            </a:extLst>
          </p:cNvPr>
          <p:cNvPicPr>
            <a:picLocks noChangeAspect="1"/>
          </p:cNvPicPr>
          <p:nvPr/>
        </p:nvPicPr>
        <p:blipFill>
          <a:blip r:embed="rId3"/>
          <a:stretch>
            <a:fillRect/>
          </a:stretch>
        </p:blipFill>
        <p:spPr>
          <a:xfrm>
            <a:off x="2849417" y="1553830"/>
            <a:ext cx="9267026" cy="501869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5" name="TextBox 4">
            <a:extLst>
              <a:ext uri="{FF2B5EF4-FFF2-40B4-BE49-F238E27FC236}">
                <a16:creationId xmlns:a16="http://schemas.microsoft.com/office/drawing/2014/main" id="{D3E0E7BB-6692-1B53-84CE-05648F7A50E0}"/>
              </a:ext>
            </a:extLst>
          </p:cNvPr>
          <p:cNvSpPr txBox="1"/>
          <p:nvPr/>
        </p:nvSpPr>
        <p:spPr>
          <a:xfrm>
            <a:off x="2152402" y="420584"/>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4129250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6683F-F356-A13C-CBEE-2B85A812A50A}"/>
              </a:ext>
            </a:extLst>
          </p:cNvPr>
          <p:cNvSpPr>
            <a:spLocks noGrp="1"/>
          </p:cNvSpPr>
          <p:nvPr>
            <p:ph type="title"/>
          </p:nvPr>
        </p:nvSpPr>
        <p:spPr>
          <a:xfrm>
            <a:off x="7154963" y="562679"/>
            <a:ext cx="4299120" cy="5625906"/>
          </a:xfrm>
        </p:spPr>
        <p:txBody>
          <a:bodyPr>
            <a:normAutofit/>
          </a:bodyPr>
          <a:lstStyle/>
          <a:p>
            <a:r>
              <a:rPr lang="en-US" sz="2800" b="1" dirty="0"/>
              <a:t>FOLIUM MAP</a:t>
            </a:r>
            <a:br>
              <a:rPr lang="en-US" sz="1600" dirty="0"/>
            </a:br>
            <a:br>
              <a:rPr lang="en-US" sz="2000" dirty="0"/>
            </a:br>
            <a:r>
              <a:rPr lang="en-US" sz="2000" dirty="0"/>
              <a:t>Map tells the relationship between the price according to the </a:t>
            </a:r>
            <a:r>
              <a:rPr lang="en-US" sz="2000" err="1"/>
              <a:t>neighourhood</a:t>
            </a:r>
            <a:r>
              <a:rPr lang="en-US" sz="2000" dirty="0"/>
              <a:t> group w.r.t to the latitude and the longitude .</a:t>
            </a:r>
            <a:br>
              <a:rPr lang="en-US" sz="2000" dirty="0"/>
            </a:br>
            <a:r>
              <a:rPr lang="en-US" sz="2000" err="1"/>
              <a:t>Colorbar</a:t>
            </a:r>
            <a:r>
              <a:rPr lang="en-US" sz="2000" dirty="0"/>
              <a:t> tells the price range of the price in this case it is filtered to 1-1000 dollar </a:t>
            </a:r>
            <a:br>
              <a:rPr lang="en-US" sz="2000" dirty="0"/>
            </a:br>
            <a:r>
              <a:rPr lang="en-US" sz="2000" dirty="0"/>
              <a:t>Help in getting the data by filtering it </a:t>
            </a:r>
            <a:br>
              <a:rPr lang="en-US" sz="2000" dirty="0"/>
            </a:br>
            <a:r>
              <a:rPr lang="en-US" sz="2000" dirty="0"/>
              <a:t>Observations can be made like which is best suited place </a:t>
            </a:r>
            <a:br>
              <a:rPr lang="en-US" sz="2000" dirty="0"/>
            </a:br>
            <a:r>
              <a:rPr lang="en-US" sz="2000" dirty="0"/>
              <a:t>which is high price area </a:t>
            </a:r>
            <a:r>
              <a:rPr lang="en-US" sz="2000" err="1"/>
              <a:t>etc</a:t>
            </a:r>
            <a:endParaRPr lang="en-US" sz="2000" dirty="0">
              <a:effectLst>
                <a:glow rad="38100">
                  <a:prstClr val="black">
                    <a:lumMod val="65000"/>
                    <a:lumOff val="35000"/>
                    <a:alpha val="40000"/>
                  </a:prstClr>
                </a:glow>
                <a:outerShdw blurRad="28575" dist="38100" dir="14040000" algn="tl" rotWithShape="0">
                  <a:srgbClr val="000000">
                    <a:alpha val="25000"/>
                  </a:srgbClr>
                </a:outerShdw>
              </a:effectLst>
            </a:endParaRPr>
          </a:p>
        </p:txBody>
      </p:sp>
      <p:sp>
        <p:nvSpPr>
          <p:cNvPr id="3" name="Content Placeholder 2">
            <a:extLst>
              <a:ext uri="{FF2B5EF4-FFF2-40B4-BE49-F238E27FC236}">
                <a16:creationId xmlns:a16="http://schemas.microsoft.com/office/drawing/2014/main" id="{4C7C5C39-98C7-990B-CE7D-7EAA50405632}"/>
              </a:ext>
            </a:extLst>
          </p:cNvPr>
          <p:cNvSpPr>
            <a:spLocks noGrp="1"/>
          </p:cNvSpPr>
          <p:nvPr>
            <p:ph idx="1"/>
          </p:nvPr>
        </p:nvSpPr>
        <p:spPr>
          <a:xfrm>
            <a:off x="425612" y="1502433"/>
            <a:ext cx="9904636" cy="4341150"/>
          </a:xfrm>
        </p:spPr>
        <p:txBody>
          <a:bodyPr vert="horz" lIns="91440" tIns="45720" rIns="91440" bIns="45720" rtlCol="0" anchor="t">
            <a:normAutofit/>
          </a:bodyPr>
          <a:lstStyle/>
          <a:p>
            <a:pPr marL="0" indent="0">
              <a:buNone/>
            </a:pPr>
            <a:r>
              <a:rPr lang="en-US" dirty="0"/>
              <a:t>  </a:t>
            </a:r>
            <a:endParaRPr lang="en-US" dirty="0">
              <a:ea typeface="+mn-lt"/>
              <a:cs typeface="+mn-lt"/>
            </a:endParaRPr>
          </a:p>
        </p:txBody>
      </p:sp>
      <p:pic>
        <p:nvPicPr>
          <p:cNvPr id="6" name="Picture 5" descr="A map with many dots&#10;&#10;Description automatically generated">
            <a:extLst>
              <a:ext uri="{FF2B5EF4-FFF2-40B4-BE49-F238E27FC236}">
                <a16:creationId xmlns:a16="http://schemas.microsoft.com/office/drawing/2014/main" id="{CF8E6E1A-AA1D-FD1A-E4B4-EAC44AF158B5}"/>
              </a:ext>
            </a:extLst>
          </p:cNvPr>
          <p:cNvPicPr>
            <a:picLocks noChangeAspect="1"/>
          </p:cNvPicPr>
          <p:nvPr/>
        </p:nvPicPr>
        <p:blipFill>
          <a:blip r:embed="rId2"/>
          <a:stretch>
            <a:fillRect/>
          </a:stretch>
        </p:blipFill>
        <p:spPr>
          <a:xfrm>
            <a:off x="300842" y="452925"/>
            <a:ext cx="6761018" cy="5675059"/>
          </a:xfrm>
          <a:prstGeom prst="rect">
            <a:avLst/>
          </a:prstGeom>
        </p:spPr>
      </p:pic>
    </p:spTree>
    <p:extLst>
      <p:ext uri="{BB962C8B-B14F-4D97-AF65-F5344CB8AC3E}">
        <p14:creationId xmlns:p14="http://schemas.microsoft.com/office/powerpoint/2010/main" val="3804261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662A0-B57F-8BDE-60AB-3F49F091ADB3}"/>
              </a:ext>
            </a:extLst>
          </p:cNvPr>
          <p:cNvSpPr>
            <a:spLocks noGrp="1"/>
          </p:cNvSpPr>
          <p:nvPr>
            <p:ph type="title"/>
          </p:nvPr>
        </p:nvSpPr>
        <p:spPr>
          <a:xfrm>
            <a:off x="5902502" y="663960"/>
            <a:ext cx="4481500" cy="3509902"/>
          </a:xfrm>
        </p:spPr>
        <p:txBody>
          <a:bodyPr vert="horz" lIns="91440" tIns="45720" rIns="91440" bIns="45720" rtlCol="0" anchor="b">
            <a:normAutofit/>
          </a:bodyPr>
          <a:lstStyle/>
          <a:p>
            <a:r>
              <a:rPr lang="en-US" sz="5400"/>
              <a:t>Price vs Room type</a:t>
            </a:r>
          </a:p>
        </p:txBody>
      </p:sp>
      <p:pic>
        <p:nvPicPr>
          <p:cNvPr id="4" name="Content Placeholder 3">
            <a:extLst>
              <a:ext uri="{FF2B5EF4-FFF2-40B4-BE49-F238E27FC236}">
                <a16:creationId xmlns:a16="http://schemas.microsoft.com/office/drawing/2014/main" id="{E023849D-EFD9-E747-5282-63F2709EE9D5}"/>
              </a:ext>
            </a:extLst>
          </p:cNvPr>
          <p:cNvPicPr>
            <a:picLocks noGrp="1" noChangeAspect="1"/>
          </p:cNvPicPr>
          <p:nvPr>
            <p:ph idx="1"/>
          </p:nvPr>
        </p:nvPicPr>
        <p:blipFill>
          <a:blip r:embed="rId2"/>
          <a:stretch>
            <a:fillRect/>
          </a:stretch>
        </p:blipFill>
        <p:spPr>
          <a:xfrm>
            <a:off x="179718" y="228824"/>
            <a:ext cx="5060482" cy="4520093"/>
          </a:xfrm>
          <a:prstGeom prst="rect">
            <a:avLst/>
          </a:prstGeom>
        </p:spPr>
      </p:pic>
      <p:sp>
        <p:nvSpPr>
          <p:cNvPr id="5" name="TextBox 4">
            <a:extLst>
              <a:ext uri="{FF2B5EF4-FFF2-40B4-BE49-F238E27FC236}">
                <a16:creationId xmlns:a16="http://schemas.microsoft.com/office/drawing/2014/main" id="{7580EB7B-B422-5E83-3A7F-F4F596E7DC15}"/>
              </a:ext>
            </a:extLst>
          </p:cNvPr>
          <p:cNvSpPr txBox="1"/>
          <p:nvPr/>
        </p:nvSpPr>
        <p:spPr>
          <a:xfrm>
            <a:off x="5826332" y="4673436"/>
            <a:ext cx="431667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Helps to tells the proportion of the room .</a:t>
            </a:r>
          </a:p>
          <a:p>
            <a:r>
              <a:rPr lang="en-US" dirty="0"/>
              <a:t>Tells which room type to prefer </a:t>
            </a:r>
          </a:p>
        </p:txBody>
      </p:sp>
    </p:spTree>
    <p:extLst>
      <p:ext uri="{BB962C8B-B14F-4D97-AF65-F5344CB8AC3E}">
        <p14:creationId xmlns:p14="http://schemas.microsoft.com/office/powerpoint/2010/main" val="2157646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78B2B-9124-C493-AF5E-92E90CAA8FBE}"/>
              </a:ext>
            </a:extLst>
          </p:cNvPr>
          <p:cNvSpPr>
            <a:spLocks noGrp="1"/>
          </p:cNvSpPr>
          <p:nvPr>
            <p:ph type="title"/>
          </p:nvPr>
        </p:nvSpPr>
        <p:spPr>
          <a:xfrm>
            <a:off x="100713" y="-16035"/>
            <a:ext cx="9310924" cy="1154711"/>
          </a:xfrm>
        </p:spPr>
        <p:txBody>
          <a:bodyPr>
            <a:normAutofit/>
          </a:bodyPr>
          <a:lstStyle/>
          <a:p>
            <a:r>
              <a:rPr lang="en-US" sz="3700"/>
              <a:t>Price vs Room type vs </a:t>
            </a:r>
            <a:r>
              <a:rPr lang="en-US" sz="3700" err="1"/>
              <a:t>Neighbourhood</a:t>
            </a:r>
            <a:r>
              <a:rPr lang="en-US" sz="3700"/>
              <a:t> group </a:t>
            </a:r>
          </a:p>
        </p:txBody>
      </p:sp>
      <p:sp>
        <p:nvSpPr>
          <p:cNvPr id="8" name="Content Placeholder 7">
            <a:extLst>
              <a:ext uri="{FF2B5EF4-FFF2-40B4-BE49-F238E27FC236}">
                <a16:creationId xmlns:a16="http://schemas.microsoft.com/office/drawing/2014/main" id="{E7AD4CA9-7A64-2EF5-1365-8B5C78909FEC}"/>
              </a:ext>
            </a:extLst>
          </p:cNvPr>
          <p:cNvSpPr>
            <a:spLocks noGrp="1"/>
          </p:cNvSpPr>
          <p:nvPr>
            <p:ph idx="1"/>
          </p:nvPr>
        </p:nvSpPr>
        <p:spPr>
          <a:xfrm>
            <a:off x="712599" y="2184177"/>
            <a:ext cx="3035031" cy="3174788"/>
          </a:xfrm>
        </p:spPr>
        <p:txBody>
          <a:bodyPr anchor="t">
            <a:normAutofit/>
          </a:bodyPr>
          <a:lstStyle/>
          <a:p>
            <a:r>
              <a:rPr lang="en-US" dirty="0"/>
              <a:t>All the </a:t>
            </a:r>
            <a:r>
              <a:rPr lang="en-US" dirty="0" err="1"/>
              <a:t>neighourhood</a:t>
            </a:r>
            <a:r>
              <a:rPr lang="en-US" dirty="0"/>
              <a:t> groups are divided w.r.t to the room type </a:t>
            </a:r>
          </a:p>
          <a:p>
            <a:r>
              <a:rPr lang="en-US" dirty="0"/>
              <a:t>Helps in easy visualization that which type of property are famous in which area </a:t>
            </a:r>
          </a:p>
        </p:txBody>
      </p:sp>
      <p:pic>
        <p:nvPicPr>
          <p:cNvPr id="4" name="Content Placeholder 3" descr="A screenshot of a graph&#10;&#10;Description automatically generated">
            <a:extLst>
              <a:ext uri="{FF2B5EF4-FFF2-40B4-BE49-F238E27FC236}">
                <a16:creationId xmlns:a16="http://schemas.microsoft.com/office/drawing/2014/main" id="{9F56CC35-E1F9-BF7B-A971-D9EF36CB304B}"/>
              </a:ext>
            </a:extLst>
          </p:cNvPr>
          <p:cNvPicPr>
            <a:picLocks noChangeAspect="1"/>
          </p:cNvPicPr>
          <p:nvPr/>
        </p:nvPicPr>
        <p:blipFill>
          <a:blip r:embed="rId2"/>
          <a:stretch>
            <a:fillRect/>
          </a:stretch>
        </p:blipFill>
        <p:spPr>
          <a:xfrm>
            <a:off x="3811240" y="1128014"/>
            <a:ext cx="8256589" cy="5841300"/>
          </a:xfrm>
          <a:prstGeom prst="rect">
            <a:avLst/>
          </a:prstGeom>
        </p:spPr>
      </p:pic>
    </p:spTree>
    <p:extLst>
      <p:ext uri="{BB962C8B-B14F-4D97-AF65-F5344CB8AC3E}">
        <p14:creationId xmlns:p14="http://schemas.microsoft.com/office/powerpoint/2010/main" val="908366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F1633-E437-F148-1DAC-6BE8CC8D2D3B}"/>
              </a:ext>
            </a:extLst>
          </p:cNvPr>
          <p:cNvSpPr>
            <a:spLocks noGrp="1"/>
          </p:cNvSpPr>
          <p:nvPr>
            <p:ph type="title"/>
          </p:nvPr>
        </p:nvSpPr>
        <p:spPr/>
        <p:txBody>
          <a:bodyPr/>
          <a:lstStyle/>
          <a:p>
            <a:endParaRPr lang="en-US"/>
          </a:p>
        </p:txBody>
      </p:sp>
      <p:pic>
        <p:nvPicPr>
          <p:cNvPr id="4" name="Content Placeholder 3" descr="A graph of different colored lines&#10;&#10;Description automatically generated">
            <a:extLst>
              <a:ext uri="{FF2B5EF4-FFF2-40B4-BE49-F238E27FC236}">
                <a16:creationId xmlns:a16="http://schemas.microsoft.com/office/drawing/2014/main" id="{EC8A7A1E-8BDB-B728-8D16-0B52C80115D3}"/>
              </a:ext>
            </a:extLst>
          </p:cNvPr>
          <p:cNvPicPr>
            <a:picLocks noGrp="1" noChangeAspect="1"/>
          </p:cNvPicPr>
          <p:nvPr>
            <p:ph idx="1"/>
          </p:nvPr>
        </p:nvPicPr>
        <p:blipFill>
          <a:blip r:embed="rId2"/>
          <a:stretch>
            <a:fillRect/>
          </a:stretch>
        </p:blipFill>
        <p:spPr>
          <a:xfrm>
            <a:off x="348564" y="262074"/>
            <a:ext cx="7156944" cy="6409436"/>
          </a:xfrm>
        </p:spPr>
      </p:pic>
      <p:sp>
        <p:nvSpPr>
          <p:cNvPr id="5" name="TextBox 4">
            <a:extLst>
              <a:ext uri="{FF2B5EF4-FFF2-40B4-BE49-F238E27FC236}">
                <a16:creationId xmlns:a16="http://schemas.microsoft.com/office/drawing/2014/main" id="{B6B790C7-AF13-CCE5-11DB-7EF935662C26}"/>
              </a:ext>
            </a:extLst>
          </p:cNvPr>
          <p:cNvSpPr txBox="1"/>
          <p:nvPr/>
        </p:nvSpPr>
        <p:spPr>
          <a:xfrm>
            <a:off x="7842696" y="259250"/>
            <a:ext cx="3996661" cy="3631763"/>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t>Price vs Number of Review vs </a:t>
            </a:r>
            <a:r>
              <a:rPr lang="en-US" sz="2800" b="1" err="1"/>
              <a:t>Neighbourhood</a:t>
            </a:r>
            <a:r>
              <a:rPr lang="en-US" sz="2800" b="1" dirty="0"/>
              <a:t> groups</a:t>
            </a:r>
          </a:p>
          <a:p>
            <a:endParaRPr lang="en-US" sz="2800" b="1" dirty="0"/>
          </a:p>
          <a:p>
            <a:r>
              <a:rPr lang="en-US" dirty="0"/>
              <a:t>Observation the house with more number of review is having less price .</a:t>
            </a:r>
          </a:p>
          <a:p>
            <a:r>
              <a:rPr lang="en-US" dirty="0"/>
              <a:t>Negative correlation between the review and price </a:t>
            </a:r>
          </a:p>
        </p:txBody>
      </p:sp>
    </p:spTree>
    <p:extLst>
      <p:ext uri="{BB962C8B-B14F-4D97-AF65-F5344CB8AC3E}">
        <p14:creationId xmlns:p14="http://schemas.microsoft.com/office/powerpoint/2010/main" val="29418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00534-A9F5-81E8-70A3-5FF7284D27B1}"/>
              </a:ext>
            </a:extLst>
          </p:cNvPr>
          <p:cNvSpPr>
            <a:spLocks noGrp="1"/>
          </p:cNvSpPr>
          <p:nvPr>
            <p:ph type="title"/>
          </p:nvPr>
        </p:nvSpPr>
        <p:spPr>
          <a:xfrm>
            <a:off x="4194578" y="552782"/>
            <a:ext cx="6135907" cy="1643663"/>
          </a:xfrm>
        </p:spPr>
        <p:txBody>
          <a:bodyPr>
            <a:normAutofit/>
          </a:bodyPr>
          <a:lstStyle/>
          <a:p>
            <a:r>
              <a:rPr lang="en-US" sz="4000" b="1" dirty="0"/>
              <a:t>Price distribution graph</a:t>
            </a:r>
            <a:endParaRPr lang="en-US" sz="4000" b="1" dirty="0">
              <a:effectLst>
                <a:glow rad="38100">
                  <a:prstClr val="black">
                    <a:lumMod val="65000"/>
                    <a:lumOff val="35000"/>
                    <a:alpha val="40000"/>
                  </a:prstClr>
                </a:glow>
                <a:outerShdw blurRad="28575" dist="38100" dir="14040000" algn="tl" rotWithShape="0">
                  <a:srgbClr val="000000">
                    <a:alpha val="25000"/>
                  </a:srgbClr>
                </a:outerShdw>
              </a:effectLst>
            </a:endParaRPr>
          </a:p>
        </p:txBody>
      </p:sp>
      <p:sp>
        <p:nvSpPr>
          <p:cNvPr id="3" name="Content Placeholder 2">
            <a:extLst>
              <a:ext uri="{FF2B5EF4-FFF2-40B4-BE49-F238E27FC236}">
                <a16:creationId xmlns:a16="http://schemas.microsoft.com/office/drawing/2014/main" id="{2E9E5015-2E59-A138-DD02-2AB5CA7C14BE}"/>
              </a:ext>
            </a:extLst>
          </p:cNvPr>
          <p:cNvSpPr>
            <a:spLocks noGrp="1"/>
          </p:cNvSpPr>
          <p:nvPr>
            <p:ph idx="1"/>
          </p:nvPr>
        </p:nvSpPr>
        <p:spPr>
          <a:xfrm>
            <a:off x="5096099" y="2670835"/>
            <a:ext cx="6135907" cy="3108354"/>
          </a:xfrm>
        </p:spPr>
        <p:txBody>
          <a:bodyPr vert="horz" lIns="91440" tIns="45720" rIns="91440" bIns="45720" rtlCol="0">
            <a:normAutofit/>
          </a:bodyPr>
          <a:lstStyle/>
          <a:p>
            <a:r>
              <a:rPr lang="en-US" dirty="0"/>
              <a:t>Price is having positive skewed graph so for better results we will do the logarithmic transformations converting the price into </a:t>
            </a:r>
            <a:r>
              <a:rPr lang="en-US" dirty="0" err="1"/>
              <a:t>price_log</a:t>
            </a:r>
            <a:r>
              <a:rPr lang="en-US"/>
              <a:t> that helps to give us normal distribution</a:t>
            </a:r>
          </a:p>
        </p:txBody>
      </p:sp>
      <p:pic>
        <p:nvPicPr>
          <p:cNvPr id="5" name="Picture 4" descr="A graph of a distribution plot&#10;&#10;Description automatically generated">
            <a:extLst>
              <a:ext uri="{FF2B5EF4-FFF2-40B4-BE49-F238E27FC236}">
                <a16:creationId xmlns:a16="http://schemas.microsoft.com/office/drawing/2014/main" id="{3BEF7F6D-8EEA-F920-E14E-75B6C4206D95}"/>
              </a:ext>
            </a:extLst>
          </p:cNvPr>
          <p:cNvPicPr>
            <a:picLocks noChangeAspect="1"/>
          </p:cNvPicPr>
          <p:nvPr/>
        </p:nvPicPr>
        <p:blipFill>
          <a:blip r:embed="rId2"/>
          <a:stretch>
            <a:fillRect/>
          </a:stretch>
        </p:blipFill>
        <p:spPr>
          <a:xfrm>
            <a:off x="119643" y="95036"/>
            <a:ext cx="3451874" cy="2954964"/>
          </a:xfrm>
          <a:prstGeom prst="rect">
            <a:avLst/>
          </a:prstGeom>
        </p:spPr>
      </p:pic>
      <p:pic>
        <p:nvPicPr>
          <p:cNvPr id="4" name="Picture 3" descr="A graph of a distribution plot&#10;&#10;Description automatically generated">
            <a:extLst>
              <a:ext uri="{FF2B5EF4-FFF2-40B4-BE49-F238E27FC236}">
                <a16:creationId xmlns:a16="http://schemas.microsoft.com/office/drawing/2014/main" id="{C7125A06-21C1-5684-C56B-1497DAFBBC09}"/>
              </a:ext>
            </a:extLst>
          </p:cNvPr>
          <p:cNvPicPr>
            <a:picLocks noChangeAspect="1"/>
          </p:cNvPicPr>
          <p:nvPr/>
        </p:nvPicPr>
        <p:blipFill>
          <a:blip r:embed="rId3"/>
          <a:stretch>
            <a:fillRect/>
          </a:stretch>
        </p:blipFill>
        <p:spPr>
          <a:xfrm>
            <a:off x="1361142" y="3215607"/>
            <a:ext cx="3493499" cy="3480016"/>
          </a:xfrm>
          <a:prstGeom prst="rect">
            <a:avLst/>
          </a:prstGeom>
        </p:spPr>
      </p:pic>
    </p:spTree>
    <p:extLst>
      <p:ext uri="{BB962C8B-B14F-4D97-AF65-F5344CB8AC3E}">
        <p14:creationId xmlns:p14="http://schemas.microsoft.com/office/powerpoint/2010/main" val="32718484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3E5B8-E499-68B9-0BDA-31FDC0D4C74B}"/>
              </a:ext>
            </a:extLst>
          </p:cNvPr>
          <p:cNvSpPr>
            <a:spLocks noGrp="1"/>
          </p:cNvSpPr>
          <p:nvPr>
            <p:ph type="title"/>
          </p:nvPr>
        </p:nvSpPr>
        <p:spPr>
          <a:xfrm>
            <a:off x="707586" y="-420709"/>
            <a:ext cx="7743449" cy="2935309"/>
          </a:xfrm>
        </p:spPr>
        <p:txBody>
          <a:bodyPr>
            <a:normAutofit/>
          </a:bodyPr>
          <a:lstStyle/>
          <a:p>
            <a:r>
              <a:rPr lang="en-US" sz="4400" b="1" dirty="0"/>
              <a:t>Encoding the data</a:t>
            </a:r>
            <a:endParaRPr lang="en-US" sz="4400" b="1" dirty="0">
              <a:effectLst>
                <a:glow rad="38100">
                  <a:prstClr val="black">
                    <a:lumMod val="65000"/>
                    <a:lumOff val="35000"/>
                    <a:alpha val="40000"/>
                  </a:prstClr>
                </a:glow>
                <a:outerShdw blurRad="28575" dist="38100" dir="14040000" algn="tl" rotWithShape="0">
                  <a:srgbClr val="000000">
                    <a:alpha val="25000"/>
                  </a:srgbClr>
                </a:outerShdw>
              </a:effectLst>
            </a:endParaRPr>
          </a:p>
        </p:txBody>
      </p:sp>
      <p:sp>
        <p:nvSpPr>
          <p:cNvPr id="3" name="Content Placeholder 2">
            <a:extLst>
              <a:ext uri="{FF2B5EF4-FFF2-40B4-BE49-F238E27FC236}">
                <a16:creationId xmlns:a16="http://schemas.microsoft.com/office/drawing/2014/main" id="{36BC1B4B-39EB-BDB3-B873-19646A6BE911}"/>
              </a:ext>
            </a:extLst>
          </p:cNvPr>
          <p:cNvSpPr>
            <a:spLocks noGrp="1"/>
          </p:cNvSpPr>
          <p:nvPr>
            <p:ph idx="1"/>
          </p:nvPr>
        </p:nvSpPr>
        <p:spPr>
          <a:xfrm>
            <a:off x="643192" y="2666999"/>
            <a:ext cx="3643674" cy="3216276"/>
          </a:xfrm>
        </p:spPr>
        <p:txBody>
          <a:bodyPr vert="horz" lIns="91440" tIns="45720" rIns="91440" bIns="45720" rtlCol="0" anchor="t">
            <a:normAutofit/>
          </a:bodyPr>
          <a:lstStyle/>
          <a:p>
            <a:r>
              <a:rPr lang="en-US" sz="1800"/>
              <a:t>Converting the categorical data into numerical data so that the variable can be used in the model.Eg. Conversion of the room type and neighbourhood group into numbers</a:t>
            </a:r>
            <a:endParaRPr lang="en-US" sz="1800">
              <a:ea typeface="+mn-lt"/>
              <a:cs typeface="+mn-lt"/>
            </a:endParaRPr>
          </a:p>
        </p:txBody>
      </p:sp>
      <p:pic>
        <p:nvPicPr>
          <p:cNvPr id="4" name="Picture 3" descr="A screenshot of a computer&#10;&#10;Description automatically generated">
            <a:extLst>
              <a:ext uri="{FF2B5EF4-FFF2-40B4-BE49-F238E27FC236}">
                <a16:creationId xmlns:a16="http://schemas.microsoft.com/office/drawing/2014/main" id="{33268C29-1774-41C8-12D9-1079CAD75E6B}"/>
              </a:ext>
            </a:extLst>
          </p:cNvPr>
          <p:cNvPicPr>
            <a:picLocks noChangeAspect="1"/>
          </p:cNvPicPr>
          <p:nvPr/>
        </p:nvPicPr>
        <p:blipFill>
          <a:blip r:embed="rId3"/>
          <a:stretch>
            <a:fillRect/>
          </a:stretch>
        </p:blipFill>
        <p:spPr>
          <a:xfrm>
            <a:off x="4630994" y="2413047"/>
            <a:ext cx="6916633" cy="171186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0038107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bstract background of data">
            <a:extLst>
              <a:ext uri="{FF2B5EF4-FFF2-40B4-BE49-F238E27FC236}">
                <a16:creationId xmlns:a16="http://schemas.microsoft.com/office/drawing/2014/main" id="{26D10169-FD3D-9DD5-6716-8B47710746DF}"/>
              </a:ext>
            </a:extLst>
          </p:cNvPr>
          <p:cNvPicPr>
            <a:picLocks noChangeAspect="1"/>
          </p:cNvPicPr>
          <p:nvPr/>
        </p:nvPicPr>
        <p:blipFill rotWithShape="1">
          <a:blip r:embed="rId2">
            <a:alphaModFix amt="40000"/>
          </a:blip>
          <a:srcRect r="23" b="-2"/>
          <a:stretch/>
        </p:blipFill>
        <p:spPr>
          <a:xfrm>
            <a:off x="20" y="10"/>
            <a:ext cx="12188932" cy="6857990"/>
          </a:xfrm>
          <a:prstGeom prst="rect">
            <a:avLst/>
          </a:prstGeom>
        </p:spPr>
      </p:pic>
      <p:sp>
        <p:nvSpPr>
          <p:cNvPr id="2" name="Title 1">
            <a:extLst>
              <a:ext uri="{FF2B5EF4-FFF2-40B4-BE49-F238E27FC236}">
                <a16:creationId xmlns:a16="http://schemas.microsoft.com/office/drawing/2014/main" id="{32FA1B6D-6A08-9AE6-47E4-F2F4B0BC7EBC}"/>
              </a:ext>
            </a:extLst>
          </p:cNvPr>
          <p:cNvSpPr>
            <a:spLocks noGrp="1"/>
          </p:cNvSpPr>
          <p:nvPr>
            <p:ph type="title"/>
          </p:nvPr>
        </p:nvSpPr>
        <p:spPr>
          <a:xfrm>
            <a:off x="841248" y="663960"/>
            <a:ext cx="9456049" cy="3594112"/>
          </a:xfrm>
        </p:spPr>
        <p:txBody>
          <a:bodyPr vert="horz" lIns="91440" tIns="45720" rIns="91440" bIns="45720" rtlCol="0" anchor="t">
            <a:normAutofit/>
          </a:bodyPr>
          <a:lstStyle/>
          <a:p>
            <a:r>
              <a:rPr lang="en-US" sz="5400">
                <a:solidFill>
                  <a:srgbClr val="FFFFFF"/>
                </a:solidFill>
              </a:rPr>
              <a:t>Machine learning algorithms</a:t>
            </a:r>
          </a:p>
        </p:txBody>
      </p:sp>
      <p:sp>
        <p:nvSpPr>
          <p:cNvPr id="3" name="TextBox 2">
            <a:extLst>
              <a:ext uri="{FF2B5EF4-FFF2-40B4-BE49-F238E27FC236}">
                <a16:creationId xmlns:a16="http://schemas.microsoft.com/office/drawing/2014/main" id="{39D1371B-E58A-A903-3B49-D6CE667E846C}"/>
              </a:ext>
            </a:extLst>
          </p:cNvPr>
          <p:cNvSpPr txBox="1"/>
          <p:nvPr/>
        </p:nvSpPr>
        <p:spPr>
          <a:xfrm>
            <a:off x="1515951" y="2742127"/>
            <a:ext cx="6130879"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800" dirty="0"/>
              <a:t>Linear Regression</a:t>
            </a:r>
            <a:endParaRPr lang="en-US"/>
          </a:p>
          <a:p>
            <a:pPr marL="457200" indent="-457200">
              <a:buFont typeface="Arial"/>
              <a:buChar char="•"/>
            </a:pPr>
            <a:r>
              <a:rPr lang="en-US" sz="2800" dirty="0"/>
              <a:t>Lasso Regression</a:t>
            </a:r>
          </a:p>
          <a:p>
            <a:pPr marL="457200" indent="-457200">
              <a:buFont typeface="Arial"/>
              <a:buChar char="•"/>
            </a:pPr>
            <a:r>
              <a:rPr lang="en-US" sz="2800" dirty="0"/>
              <a:t>Decision Tree Regression</a:t>
            </a:r>
          </a:p>
          <a:p>
            <a:pPr marL="457200" indent="-457200">
              <a:buFont typeface="Arial"/>
              <a:buChar char="•"/>
            </a:pPr>
            <a:r>
              <a:rPr lang="en-US" sz="2800" dirty="0"/>
              <a:t>Ridge Regression</a:t>
            </a:r>
          </a:p>
        </p:txBody>
      </p:sp>
    </p:spTree>
    <p:extLst>
      <p:ext uri="{BB962C8B-B14F-4D97-AF65-F5344CB8AC3E}">
        <p14:creationId xmlns:p14="http://schemas.microsoft.com/office/powerpoint/2010/main" val="26726942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BF280-B248-C94A-7BE7-8B96498A7C93}"/>
              </a:ext>
            </a:extLst>
          </p:cNvPr>
          <p:cNvSpPr>
            <a:spLocks noGrp="1"/>
          </p:cNvSpPr>
          <p:nvPr>
            <p:ph type="title"/>
          </p:nvPr>
        </p:nvSpPr>
        <p:spPr>
          <a:xfrm>
            <a:off x="765780" y="-109470"/>
            <a:ext cx="10281631" cy="2624070"/>
          </a:xfrm>
        </p:spPr>
        <p:txBody>
          <a:bodyPr>
            <a:normAutofit/>
          </a:bodyPr>
          <a:lstStyle/>
          <a:p>
            <a:r>
              <a:rPr lang="en-US" sz="6000" b="1" dirty="0">
                <a:effectLst>
                  <a:glow rad="38100">
                    <a:prstClr val="black">
                      <a:lumMod val="65000"/>
                      <a:lumOff val="35000"/>
                      <a:alpha val="40000"/>
                    </a:prstClr>
                  </a:glow>
                  <a:outerShdw blurRad="28575" dist="38100" dir="14040000" algn="tl" rotWithShape="0">
                    <a:srgbClr val="000000">
                      <a:alpha val="25000"/>
                    </a:srgbClr>
                  </a:outerShdw>
                </a:effectLst>
              </a:rPr>
              <a:t>OBSERVATIONS </a:t>
            </a:r>
            <a:br>
              <a:rPr lang="en-US" sz="6000" b="1" dirty="0">
                <a:effectLst>
                  <a:glow rad="38100">
                    <a:prstClr val="black">
                      <a:lumMod val="65000"/>
                      <a:lumOff val="35000"/>
                      <a:alpha val="40000"/>
                    </a:prstClr>
                  </a:glow>
                  <a:outerShdw blurRad="28575" dist="38100" dir="14040000" algn="tl" rotWithShape="0">
                    <a:srgbClr val="000000">
                      <a:alpha val="25000"/>
                    </a:srgbClr>
                  </a:outerShdw>
                </a:effectLst>
              </a:rPr>
            </a:br>
            <a:r>
              <a:rPr lang="en-US" sz="4800" b="1" dirty="0">
                <a:effectLst>
                  <a:glow rad="38100">
                    <a:prstClr val="black">
                      <a:lumMod val="65000"/>
                      <a:lumOff val="35000"/>
                      <a:alpha val="40000"/>
                    </a:prstClr>
                  </a:glow>
                  <a:outerShdw blurRad="28575" dist="38100" dir="14040000" algn="tl" rotWithShape="0">
                    <a:srgbClr val="000000">
                      <a:alpha val="25000"/>
                    </a:srgbClr>
                  </a:outerShdw>
                </a:effectLst>
              </a:rPr>
              <a:t>on the basis of:</a:t>
            </a:r>
            <a:endParaRPr lang="en-US" sz="6000" b="1" dirty="0">
              <a:effectLst>
                <a:glow rad="38100">
                  <a:prstClr val="black">
                    <a:lumMod val="65000"/>
                    <a:lumOff val="35000"/>
                    <a:alpha val="40000"/>
                  </a:prstClr>
                </a:glow>
                <a:outerShdw blurRad="28575" dist="38100" dir="14040000" algn="tl" rotWithShape="0">
                  <a:srgbClr val="000000">
                    <a:alpha val="25000"/>
                  </a:srgbClr>
                </a:outerShdw>
              </a:effectLst>
            </a:endParaRPr>
          </a:p>
        </p:txBody>
      </p:sp>
      <p:sp>
        <p:nvSpPr>
          <p:cNvPr id="3" name="Content Placeholder 2">
            <a:extLst>
              <a:ext uri="{FF2B5EF4-FFF2-40B4-BE49-F238E27FC236}">
                <a16:creationId xmlns:a16="http://schemas.microsoft.com/office/drawing/2014/main" id="{930112B6-C68C-168E-0FEA-FD4C13733D3E}"/>
              </a:ext>
            </a:extLst>
          </p:cNvPr>
          <p:cNvSpPr>
            <a:spLocks noGrp="1"/>
          </p:cNvSpPr>
          <p:nvPr>
            <p:ph idx="1"/>
          </p:nvPr>
        </p:nvSpPr>
        <p:spPr>
          <a:xfrm>
            <a:off x="454541" y="2506013"/>
            <a:ext cx="11129490" cy="3950595"/>
          </a:xfrm>
        </p:spPr>
        <p:txBody>
          <a:bodyPr/>
          <a:lstStyle/>
          <a:p>
            <a:r>
              <a:rPr lang="en-US" sz="2400" dirty="0">
                <a:effectLst>
                  <a:glow rad="38100">
                    <a:prstClr val="black">
                      <a:lumMod val="50000"/>
                      <a:lumOff val="50000"/>
                      <a:alpha val="20000"/>
                    </a:prstClr>
                  </a:glow>
                  <a:outerShdw blurRad="44450" dist="12700" dir="13860000" algn="tl" rotWithShape="0">
                    <a:srgbClr val="000000">
                      <a:alpha val="20000"/>
                    </a:srgbClr>
                  </a:outerShdw>
                </a:effectLst>
              </a:rPr>
              <a:t>R Squared score :</a:t>
            </a:r>
            <a:r>
              <a:rPr lang="en-US" sz="2400" dirty="0">
                <a:solidFill>
                  <a:srgbClr val="FFFFFF"/>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 R² indicates the proportion of variance in a dependent variable explained by an independent variable.</a:t>
            </a:r>
            <a:endParaRPr lang="en-US" sz="2400" dirty="0">
              <a:solidFill>
                <a:srgbClr val="FFFFFF"/>
              </a:solidFill>
              <a:effectLst>
                <a:glow rad="38100">
                  <a:prstClr val="black">
                    <a:lumMod val="50000"/>
                    <a:lumOff val="50000"/>
                    <a:alpha val="20000"/>
                  </a:prstClr>
                </a:glow>
                <a:outerShdw blurRad="44450" dist="12700" dir="13860000" algn="tl" rotWithShape="0">
                  <a:srgbClr val="000000">
                    <a:alpha val="20000"/>
                  </a:srgbClr>
                </a:outerShdw>
              </a:effectLst>
            </a:endParaRPr>
          </a:p>
          <a:p>
            <a:r>
              <a:rPr lang="en-US" sz="2400" dirty="0">
                <a:effectLst>
                  <a:glow rad="38100">
                    <a:prstClr val="black">
                      <a:lumMod val="50000"/>
                      <a:lumOff val="50000"/>
                      <a:alpha val="20000"/>
                    </a:prstClr>
                  </a:glow>
                  <a:outerShdw blurRad="44450" dist="12700" dir="13860000" algn="tl" rotWithShape="0">
                    <a:srgbClr val="000000">
                      <a:alpha val="20000"/>
                    </a:srgbClr>
                  </a:outerShdw>
                </a:effectLst>
              </a:rPr>
              <a:t>RMSE :</a:t>
            </a:r>
            <a:r>
              <a:rPr lang="en-US" sz="2400"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Root Mean Square Error </a:t>
            </a:r>
            <a:r>
              <a:rPr lang="en-US" sz="2400" dirty="0">
                <a:solidFill>
                  <a:srgbClr val="FFFFFF"/>
                </a:solidFill>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measures the typical prediction error's magnitude</a:t>
            </a:r>
          </a:p>
          <a:p>
            <a:r>
              <a:rPr lang="en-US" sz="2400">
                <a:effectLst>
                  <a:glow rad="38100">
                    <a:prstClr val="black">
                      <a:lumMod val="50000"/>
                      <a:lumOff val="50000"/>
                      <a:alpha val="20000"/>
                    </a:prstClr>
                  </a:glow>
                  <a:outerShdw blurRad="44450" dist="12700" dir="13860000" algn="tl" rotWithShape="0">
                    <a:srgbClr val="000000">
                      <a:alpha val="20000"/>
                    </a:srgbClr>
                  </a:outerShdw>
                </a:effectLst>
              </a:rPr>
              <a:t>MAE : Mean absolute error </a:t>
            </a:r>
            <a:r>
              <a:rPr lang="en-US" sz="2400">
                <a:effectLst>
                  <a:glow rad="38100">
                    <a:prstClr val="black">
                      <a:lumMod val="50000"/>
                      <a:lumOff val="50000"/>
                      <a:alpha val="20000"/>
                    </a:prstClr>
                  </a:glow>
                  <a:outerShdw blurRad="44450" dist="12700" dir="13860000" algn="tl" rotWithShape="0">
                    <a:srgbClr val="000000">
                      <a:alpha val="20000"/>
                    </a:srgbClr>
                  </a:outerShdw>
                </a:effectLst>
                <a:ea typeface="+mn-lt"/>
                <a:cs typeface="+mn-lt"/>
              </a:rPr>
              <a:t>indicates the proportion of variance in a dependent variable explained by an independent variable.</a:t>
            </a:r>
            <a:endParaRPr lang="en-US" sz="2400" dirty="0">
              <a:effectLst>
                <a:glow rad="38100">
                  <a:prstClr val="black">
                    <a:lumMod val="50000"/>
                    <a:lumOff val="50000"/>
                    <a:alpha val="20000"/>
                  </a:prstClr>
                </a:glow>
                <a:outerShdw blurRad="44450" dist="12700" dir="13860000" algn="tl" rotWithShape="0">
                  <a:srgbClr val="000000">
                    <a:alpha val="20000"/>
                  </a:srgbClr>
                </a:outerShdw>
              </a:effectLst>
              <a:ea typeface="+mn-lt"/>
              <a:cs typeface="+mn-lt"/>
            </a:endParaRPr>
          </a:p>
          <a:p>
            <a:r>
              <a:rPr lang="en-US" sz="2400" dirty="0">
                <a:effectLst>
                  <a:glow rad="38100">
                    <a:prstClr val="black">
                      <a:lumMod val="50000"/>
                      <a:lumOff val="50000"/>
                      <a:alpha val="20000"/>
                    </a:prstClr>
                  </a:glow>
                  <a:outerShdw blurRad="44450" dist="12700" dir="13860000" algn="tl" rotWithShape="0">
                    <a:srgbClr val="000000">
                      <a:alpha val="20000"/>
                    </a:srgbClr>
                  </a:outerShdw>
                </a:effectLst>
              </a:rPr>
              <a:t>ACTUAL VS PREDICTED VALUES</a:t>
            </a:r>
          </a:p>
          <a:p>
            <a:endParaRPr lang="en-US" sz="2400" dirty="0">
              <a:effectLst>
                <a:glow rad="38100">
                  <a:prstClr val="black">
                    <a:lumMod val="50000"/>
                    <a:lumOff val="50000"/>
                    <a:alpha val="20000"/>
                  </a:prstClr>
                </a:glow>
                <a:outerShdw blurRad="44450" dist="12700" dir="13860000" algn="tl" rotWithShape="0">
                  <a:srgbClr val="000000">
                    <a:alpha val="20000"/>
                  </a:srgbClr>
                </a:outerShdw>
              </a:effectLst>
            </a:endParaRPr>
          </a:p>
        </p:txBody>
      </p:sp>
    </p:spTree>
    <p:extLst>
      <p:ext uri="{BB962C8B-B14F-4D97-AF65-F5344CB8AC3E}">
        <p14:creationId xmlns:p14="http://schemas.microsoft.com/office/powerpoint/2010/main" val="1675324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screenshot of a computer&#10;&#10;Description automatically generated">
            <a:extLst>
              <a:ext uri="{FF2B5EF4-FFF2-40B4-BE49-F238E27FC236}">
                <a16:creationId xmlns:a16="http://schemas.microsoft.com/office/drawing/2014/main" id="{43F380B7-1BD7-4A46-2DBC-54DC69EE4A06}"/>
              </a:ext>
            </a:extLst>
          </p:cNvPr>
          <p:cNvPicPr>
            <a:picLocks noGrp="1" noChangeAspect="1"/>
          </p:cNvPicPr>
          <p:nvPr>
            <p:ph idx="1"/>
          </p:nvPr>
        </p:nvPicPr>
        <p:blipFill>
          <a:blip r:embed="rId2"/>
          <a:stretch>
            <a:fillRect/>
          </a:stretch>
        </p:blipFill>
        <p:spPr>
          <a:xfrm>
            <a:off x="6403992" y="2377788"/>
            <a:ext cx="5294389" cy="3391383"/>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4831C123-998E-DFA2-2D60-467A50273B33}"/>
              </a:ext>
            </a:extLst>
          </p:cNvPr>
          <p:cNvPicPr>
            <a:picLocks noChangeAspect="1"/>
          </p:cNvPicPr>
          <p:nvPr/>
        </p:nvPicPr>
        <p:blipFill>
          <a:blip r:embed="rId3"/>
          <a:stretch>
            <a:fillRect/>
          </a:stretch>
        </p:blipFill>
        <p:spPr>
          <a:xfrm>
            <a:off x="471638" y="2373252"/>
            <a:ext cx="5294715" cy="3438235"/>
          </a:xfrm>
          <a:prstGeom prst="rect">
            <a:avLst/>
          </a:prstGeom>
        </p:spPr>
      </p:pic>
      <p:sp>
        <p:nvSpPr>
          <p:cNvPr id="3" name="TextBox 2">
            <a:extLst>
              <a:ext uri="{FF2B5EF4-FFF2-40B4-BE49-F238E27FC236}">
                <a16:creationId xmlns:a16="http://schemas.microsoft.com/office/drawing/2014/main" id="{69CFE3B0-7CE1-03BE-F292-7F5E6AE61E96}"/>
              </a:ext>
            </a:extLst>
          </p:cNvPr>
          <p:cNvSpPr txBox="1"/>
          <p:nvPr/>
        </p:nvSpPr>
        <p:spPr>
          <a:xfrm>
            <a:off x="892216" y="675190"/>
            <a:ext cx="335086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Elephant"/>
                <a:ea typeface="Calibri"/>
                <a:cs typeface="Calibri"/>
              </a:rPr>
              <a:t>Linear Regression</a:t>
            </a:r>
            <a:endParaRPr lang="en-US" sz="2800" b="1">
              <a:latin typeface="Elephant"/>
              <a:ea typeface="Calibri"/>
              <a:cs typeface="Calibri"/>
            </a:endParaRPr>
          </a:p>
        </p:txBody>
      </p:sp>
      <p:sp>
        <p:nvSpPr>
          <p:cNvPr id="6" name="TextBox 5">
            <a:extLst>
              <a:ext uri="{FF2B5EF4-FFF2-40B4-BE49-F238E27FC236}">
                <a16:creationId xmlns:a16="http://schemas.microsoft.com/office/drawing/2014/main" id="{2582C7C4-B0B2-08C1-4590-9C705BC06895}"/>
              </a:ext>
            </a:extLst>
          </p:cNvPr>
          <p:cNvSpPr txBox="1"/>
          <p:nvPr/>
        </p:nvSpPr>
        <p:spPr>
          <a:xfrm>
            <a:off x="6727785" y="675189"/>
            <a:ext cx="335086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Elephant"/>
                <a:ea typeface="Calibri"/>
                <a:cs typeface="Calibri"/>
              </a:rPr>
              <a:t>Lasso</a:t>
            </a:r>
          </a:p>
          <a:p>
            <a:r>
              <a:rPr lang="en-US" sz="2800" b="1" dirty="0">
                <a:latin typeface="Elephant"/>
                <a:ea typeface="Calibri"/>
                <a:cs typeface="Calibri"/>
              </a:rPr>
              <a:t> Regression</a:t>
            </a:r>
          </a:p>
        </p:txBody>
      </p:sp>
    </p:spTree>
    <p:extLst>
      <p:ext uri="{BB962C8B-B14F-4D97-AF65-F5344CB8AC3E}">
        <p14:creationId xmlns:p14="http://schemas.microsoft.com/office/powerpoint/2010/main" val="2694505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1232E-D234-F466-0300-1F9DB8F1CCDD}"/>
              </a:ext>
            </a:extLst>
          </p:cNvPr>
          <p:cNvSpPr>
            <a:spLocks noGrp="1"/>
          </p:cNvSpPr>
          <p:nvPr>
            <p:ph type="title"/>
          </p:nvPr>
        </p:nvSpPr>
        <p:spPr>
          <a:xfrm>
            <a:off x="134841" y="41538"/>
            <a:ext cx="5273866" cy="1933178"/>
          </a:xfrm>
        </p:spPr>
        <p:txBody>
          <a:bodyPr anchor="ctr">
            <a:normAutofit/>
          </a:bodyPr>
          <a:lstStyle/>
          <a:p>
            <a:r>
              <a:rPr lang="en-US" sz="4000" u="sng" dirty="0"/>
              <a:t>About Airbnb</a:t>
            </a:r>
            <a:endParaRPr lang="en-US" sz="4000" u="sng" dirty="0">
              <a:effectLst>
                <a:glow rad="38100">
                  <a:prstClr val="black">
                    <a:lumMod val="65000"/>
                    <a:lumOff val="35000"/>
                    <a:alpha val="40000"/>
                  </a:prstClr>
                </a:glow>
                <a:outerShdw blurRad="28575" dist="38100" dir="14040000" algn="tl" rotWithShape="0">
                  <a:srgbClr val="000000">
                    <a:alpha val="25000"/>
                  </a:srgbClr>
                </a:outerShdw>
              </a:effectLst>
            </a:endParaRPr>
          </a:p>
        </p:txBody>
      </p:sp>
      <p:sp>
        <p:nvSpPr>
          <p:cNvPr id="3" name="Content Placeholder 2">
            <a:extLst>
              <a:ext uri="{FF2B5EF4-FFF2-40B4-BE49-F238E27FC236}">
                <a16:creationId xmlns:a16="http://schemas.microsoft.com/office/drawing/2014/main" id="{F77C54B9-5A74-DD6D-7FAD-BCE0605DBD91}"/>
              </a:ext>
            </a:extLst>
          </p:cNvPr>
          <p:cNvSpPr>
            <a:spLocks noGrp="1"/>
          </p:cNvSpPr>
          <p:nvPr>
            <p:ph idx="1"/>
          </p:nvPr>
        </p:nvSpPr>
        <p:spPr>
          <a:xfrm>
            <a:off x="134840" y="2174112"/>
            <a:ext cx="5273867" cy="4182237"/>
          </a:xfrm>
        </p:spPr>
        <p:txBody>
          <a:bodyPr vert="horz" lIns="91440" tIns="45720" rIns="91440" bIns="45720" rtlCol="0" anchor="ctr">
            <a:normAutofit/>
          </a:bodyPr>
          <a:lstStyle/>
          <a:p>
            <a:pPr marL="0" indent="0">
              <a:buNone/>
            </a:pPr>
            <a:r>
              <a:rPr lang="en-US" sz="1900">
                <a:ea typeface="+mn-lt"/>
                <a:cs typeface="+mn-lt"/>
              </a:rPr>
              <a:t>Airbnb is an online marketplace for arranging or offering lodging, primarily homestays, or tourism experiences since 2008. NYC is the most populous city in the United States and also one of the most popular tourism and business place in the world.</a:t>
            </a:r>
            <a:endParaRPr lang="en-US" sz="1900"/>
          </a:p>
          <a:p>
            <a:pPr marL="0" indent="0">
              <a:buNone/>
            </a:pPr>
            <a:r>
              <a:rPr lang="en-US" sz="1900">
                <a:ea typeface="+mn-lt"/>
                <a:cs typeface="+mn-lt"/>
              </a:rPr>
              <a:t>This dataset describes the listing activity and metrics in NYC, NY for 2019.</a:t>
            </a:r>
          </a:p>
          <a:p>
            <a:pPr marL="0" indent="0">
              <a:buNone/>
            </a:pPr>
            <a:r>
              <a:rPr lang="en-US" sz="1900">
                <a:ea typeface="+mn-lt"/>
                <a:cs typeface="+mn-lt"/>
              </a:rPr>
              <a:t>This data file includes all needed information to find out more about hosts, geographical availability, necessary metrics to make predictions and draw conclusions.</a:t>
            </a:r>
            <a:endParaRPr lang="en-US" sz="1900"/>
          </a:p>
        </p:txBody>
      </p:sp>
      <p:pic>
        <p:nvPicPr>
          <p:cNvPr id="5" name="Picture 4" descr="Chicago skyline">
            <a:extLst>
              <a:ext uri="{FF2B5EF4-FFF2-40B4-BE49-F238E27FC236}">
                <a16:creationId xmlns:a16="http://schemas.microsoft.com/office/drawing/2014/main" id="{9A0417CF-7D02-985A-02DB-8E485A0AE798}"/>
              </a:ext>
            </a:extLst>
          </p:cNvPr>
          <p:cNvPicPr>
            <a:picLocks noChangeAspect="1"/>
          </p:cNvPicPr>
          <p:nvPr/>
        </p:nvPicPr>
        <p:blipFill rotWithShape="1">
          <a:blip r:embed="rId2"/>
          <a:srcRect l="22555" r="18132" b="-3"/>
          <a:stretch/>
        </p:blipFill>
        <p:spPr>
          <a:xfrm>
            <a:off x="6096000" y="1"/>
            <a:ext cx="6102825" cy="6858000"/>
          </a:xfrm>
          <a:prstGeom prst="rect">
            <a:avLst/>
          </a:prstGeom>
        </p:spPr>
      </p:pic>
    </p:spTree>
    <p:extLst>
      <p:ext uri="{BB962C8B-B14F-4D97-AF65-F5344CB8AC3E}">
        <p14:creationId xmlns:p14="http://schemas.microsoft.com/office/powerpoint/2010/main" val="14797933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descr="A screenshot of a computer&#10;&#10;Description automatically generated">
            <a:extLst>
              <a:ext uri="{FF2B5EF4-FFF2-40B4-BE49-F238E27FC236}">
                <a16:creationId xmlns:a16="http://schemas.microsoft.com/office/drawing/2014/main" id="{AD0A568C-6A36-8FFB-187C-6C343CE8BAB6}"/>
              </a:ext>
            </a:extLst>
          </p:cNvPr>
          <p:cNvPicPr>
            <a:picLocks noGrp="1" noChangeAspect="1"/>
          </p:cNvPicPr>
          <p:nvPr>
            <p:ph idx="1"/>
          </p:nvPr>
        </p:nvPicPr>
        <p:blipFill>
          <a:blip r:embed="rId2"/>
          <a:stretch>
            <a:fillRect/>
          </a:stretch>
        </p:blipFill>
        <p:spPr>
          <a:xfrm>
            <a:off x="375191" y="2046622"/>
            <a:ext cx="5229778" cy="3248025"/>
          </a:xfrm>
        </p:spPr>
      </p:pic>
      <p:pic>
        <p:nvPicPr>
          <p:cNvPr id="14" name="Picture 13" descr="A screenshot of a computer&#10;&#10;Description automatically generated">
            <a:extLst>
              <a:ext uri="{FF2B5EF4-FFF2-40B4-BE49-F238E27FC236}">
                <a16:creationId xmlns:a16="http://schemas.microsoft.com/office/drawing/2014/main" id="{AC024EB8-3BD0-B94A-2228-91E1C4F9FD1C}"/>
              </a:ext>
            </a:extLst>
          </p:cNvPr>
          <p:cNvPicPr>
            <a:picLocks noChangeAspect="1"/>
          </p:cNvPicPr>
          <p:nvPr/>
        </p:nvPicPr>
        <p:blipFill>
          <a:blip r:embed="rId3"/>
          <a:stretch>
            <a:fillRect/>
          </a:stretch>
        </p:blipFill>
        <p:spPr>
          <a:xfrm>
            <a:off x="6323329" y="2092821"/>
            <a:ext cx="5400011" cy="3118282"/>
          </a:xfrm>
          <a:prstGeom prst="rect">
            <a:avLst/>
          </a:prstGeom>
        </p:spPr>
      </p:pic>
      <p:sp>
        <p:nvSpPr>
          <p:cNvPr id="3" name="TextBox 2">
            <a:extLst>
              <a:ext uri="{FF2B5EF4-FFF2-40B4-BE49-F238E27FC236}">
                <a16:creationId xmlns:a16="http://schemas.microsoft.com/office/drawing/2014/main" id="{22B3A47D-DAFB-FFC2-C3A3-83F1DF994F65}"/>
              </a:ext>
            </a:extLst>
          </p:cNvPr>
          <p:cNvSpPr txBox="1"/>
          <p:nvPr/>
        </p:nvSpPr>
        <p:spPr>
          <a:xfrm>
            <a:off x="892216" y="675190"/>
            <a:ext cx="335086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Elephant"/>
                <a:ea typeface="Calibri"/>
                <a:cs typeface="Calibri"/>
              </a:rPr>
              <a:t>Decision Tree Regression</a:t>
            </a:r>
          </a:p>
        </p:txBody>
      </p:sp>
      <p:sp>
        <p:nvSpPr>
          <p:cNvPr id="5" name="TextBox 4">
            <a:extLst>
              <a:ext uri="{FF2B5EF4-FFF2-40B4-BE49-F238E27FC236}">
                <a16:creationId xmlns:a16="http://schemas.microsoft.com/office/drawing/2014/main" id="{9F8D90AC-6FC9-760B-90CD-8722F82D632C}"/>
              </a:ext>
            </a:extLst>
          </p:cNvPr>
          <p:cNvSpPr txBox="1"/>
          <p:nvPr/>
        </p:nvSpPr>
        <p:spPr>
          <a:xfrm>
            <a:off x="6619755" y="538223"/>
            <a:ext cx="335086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Elephant"/>
                <a:ea typeface="Calibri"/>
                <a:cs typeface="Calibri"/>
              </a:rPr>
              <a:t>Ridge</a:t>
            </a:r>
            <a:endParaRPr lang="en-US" dirty="0"/>
          </a:p>
          <a:p>
            <a:r>
              <a:rPr lang="en-US" sz="2800" b="1" dirty="0">
                <a:latin typeface="Elephant"/>
                <a:ea typeface="Calibri"/>
                <a:cs typeface="Calibri"/>
              </a:rPr>
              <a:t> Regression</a:t>
            </a:r>
          </a:p>
        </p:txBody>
      </p:sp>
      <p:sp>
        <p:nvSpPr>
          <p:cNvPr id="2" name="TextBox 1">
            <a:extLst>
              <a:ext uri="{FF2B5EF4-FFF2-40B4-BE49-F238E27FC236}">
                <a16:creationId xmlns:a16="http://schemas.microsoft.com/office/drawing/2014/main" id="{C87C45C3-89D1-5329-8EA6-0363E22E3A86}"/>
              </a:ext>
            </a:extLst>
          </p:cNvPr>
          <p:cNvSpPr txBox="1"/>
          <p:nvPr/>
        </p:nvSpPr>
        <p:spPr>
          <a:xfrm>
            <a:off x="482957" y="6238204"/>
            <a:ext cx="370267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i="1" dirty="0"/>
              <a:t>**Note that the predicted value and actual value is </a:t>
            </a:r>
            <a:r>
              <a:rPr lang="en-US" sz="1200" i="1" dirty="0" err="1"/>
              <a:t>Price_log</a:t>
            </a:r>
            <a:r>
              <a:rPr lang="en-US" sz="1200" i="1" dirty="0"/>
              <a:t> </a:t>
            </a:r>
          </a:p>
        </p:txBody>
      </p:sp>
    </p:spTree>
    <p:extLst>
      <p:ext uri="{BB962C8B-B14F-4D97-AF65-F5344CB8AC3E}">
        <p14:creationId xmlns:p14="http://schemas.microsoft.com/office/powerpoint/2010/main" val="42158819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9A672405-5F81-4E97-B4FC-E7F2CC16FE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677236A-AA36-84EE-ABA5-7B44ACBC7490}"/>
              </a:ext>
            </a:extLst>
          </p:cNvPr>
          <p:cNvSpPr>
            <a:spLocks noGrp="1"/>
          </p:cNvSpPr>
          <p:nvPr>
            <p:ph type="title"/>
          </p:nvPr>
        </p:nvSpPr>
        <p:spPr>
          <a:xfrm>
            <a:off x="4996542" y="990601"/>
            <a:ext cx="6054045" cy="4632960"/>
          </a:xfrm>
        </p:spPr>
        <p:txBody>
          <a:bodyPr vert="horz" lIns="91440" tIns="45720" rIns="91440" bIns="45720" rtlCol="0" anchor="ctr">
            <a:normAutofit/>
          </a:bodyPr>
          <a:lstStyle/>
          <a:p>
            <a:r>
              <a:rPr lang="en-US" sz="4800">
                <a:effectLst>
                  <a:glow rad="38100">
                    <a:schemeClr val="bg1">
                      <a:lumMod val="65000"/>
                      <a:lumOff val="35000"/>
                      <a:alpha val="50000"/>
                    </a:schemeClr>
                  </a:glow>
                  <a:outerShdw blurRad="28575" dist="31750" dir="13200000" algn="tl" rotWithShape="0">
                    <a:srgbClr val="000000">
                      <a:alpha val="25000"/>
                    </a:srgbClr>
                  </a:outerShdw>
                </a:effectLst>
              </a:rPr>
              <a:t>Thank you </a:t>
            </a:r>
          </a:p>
        </p:txBody>
      </p:sp>
      <p:cxnSp>
        <p:nvCxnSpPr>
          <p:cNvPr id="9" name="Straight Connector 8">
            <a:extLst>
              <a:ext uri="{FF2B5EF4-FFF2-40B4-BE49-F238E27FC236}">
                <a16:creationId xmlns:a16="http://schemas.microsoft.com/office/drawing/2014/main" id="{FC86C303-74D6-4DF3-9113-E0A374D716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769" y="2057400"/>
            <a:ext cx="0" cy="2743200"/>
          </a:xfrm>
          <a:prstGeom prst="line">
            <a:avLst/>
          </a:prstGeom>
          <a:ln w="19050">
            <a:solidFill>
              <a:schemeClr val="accent1"/>
            </a:solidFill>
          </a:ln>
          <a:effectLst>
            <a:innerShdw blurRad="63500" dist="50800" dir="162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6223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96C8F-71CE-EDA7-B84A-59B18D8111DF}"/>
              </a:ext>
            </a:extLst>
          </p:cNvPr>
          <p:cNvSpPr>
            <a:spLocks noGrp="1"/>
          </p:cNvSpPr>
          <p:nvPr>
            <p:ph type="title"/>
          </p:nvPr>
        </p:nvSpPr>
        <p:spPr>
          <a:xfrm>
            <a:off x="86933" y="800742"/>
            <a:ext cx="5571554" cy="5372689"/>
          </a:xfrm>
        </p:spPr>
        <p:txBody>
          <a:bodyPr vert="horz" lIns="91440" tIns="45720" rIns="91440" bIns="45720" rtlCol="0" anchor="t">
            <a:normAutofit/>
          </a:bodyPr>
          <a:lstStyle/>
          <a:p>
            <a:r>
              <a:rPr lang="en-US" sz="6600" kern="1200" dirty="0">
                <a:solidFill>
                  <a:srgbClr val="FFFFFF"/>
                </a:solidFill>
                <a:latin typeface="Rockwell"/>
              </a:rPr>
              <a:t>Columns of </a:t>
            </a:r>
            <a:br>
              <a:rPr lang="en-US" sz="6600" dirty="0">
                <a:solidFill>
                  <a:srgbClr val="FFFFFF"/>
                </a:solidFill>
                <a:latin typeface="Rockwell"/>
              </a:rPr>
            </a:br>
            <a:r>
              <a:rPr lang="en-US" sz="6600" kern="1200" dirty="0">
                <a:solidFill>
                  <a:srgbClr val="FFFFFF"/>
                </a:solidFill>
                <a:latin typeface="Rockwell"/>
              </a:rPr>
              <a:t>dataset </a:t>
            </a:r>
          </a:p>
        </p:txBody>
      </p:sp>
      <p:sp>
        <p:nvSpPr>
          <p:cNvPr id="3" name="Content Placeholder 2">
            <a:extLst>
              <a:ext uri="{FF2B5EF4-FFF2-40B4-BE49-F238E27FC236}">
                <a16:creationId xmlns:a16="http://schemas.microsoft.com/office/drawing/2014/main" id="{282603EE-9D1C-A461-7D45-BD64DA2A90CA}"/>
              </a:ext>
            </a:extLst>
          </p:cNvPr>
          <p:cNvSpPr>
            <a:spLocks noGrp="1"/>
          </p:cNvSpPr>
          <p:nvPr>
            <p:ph idx="1"/>
          </p:nvPr>
        </p:nvSpPr>
        <p:spPr>
          <a:xfrm>
            <a:off x="4380855" y="1412489"/>
            <a:ext cx="3427283" cy="4363844"/>
          </a:xfrm>
        </p:spPr>
        <p:txBody>
          <a:bodyPr vert="horz" lIns="91440" tIns="45720" rIns="91440" bIns="45720" rtlCol="0">
            <a:normAutofit/>
          </a:bodyPr>
          <a:lstStyle/>
          <a:p>
            <a:pPr marL="0"/>
            <a:endParaRPr lang="en-US" sz="2000"/>
          </a:p>
          <a:p>
            <a:pPr marL="0"/>
            <a:endParaRPr lang="en-US" sz="2000"/>
          </a:p>
        </p:txBody>
      </p:sp>
      <p:sp>
        <p:nvSpPr>
          <p:cNvPr id="283" name="TextBox 282">
            <a:extLst>
              <a:ext uri="{FF2B5EF4-FFF2-40B4-BE49-F238E27FC236}">
                <a16:creationId xmlns:a16="http://schemas.microsoft.com/office/drawing/2014/main" id="{DD5331F8-B2F3-94B5-1814-FE5A6115B9EA}"/>
              </a:ext>
            </a:extLst>
          </p:cNvPr>
          <p:cNvSpPr txBox="1"/>
          <p:nvPr/>
        </p:nvSpPr>
        <p:spPr>
          <a:xfrm>
            <a:off x="6283662" y="135335"/>
            <a:ext cx="5870066" cy="550147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marL="457200" indent="-457200">
              <a:lnSpc>
                <a:spcPct val="90000"/>
              </a:lnSpc>
              <a:spcAft>
                <a:spcPts val="600"/>
              </a:spcAft>
              <a:buFont typeface="Arial"/>
              <a:buChar char="•"/>
            </a:pPr>
            <a:r>
              <a:rPr lang="en-US" sz="2400" dirty="0">
                <a:ea typeface="Calibri"/>
                <a:cs typeface="Calibri"/>
              </a:rPr>
              <a:t>Id</a:t>
            </a:r>
            <a:endParaRPr lang="en-US" sz="2400"/>
          </a:p>
          <a:p>
            <a:pPr marL="457200" indent="-457200">
              <a:lnSpc>
                <a:spcPct val="90000"/>
              </a:lnSpc>
              <a:spcAft>
                <a:spcPts val="600"/>
              </a:spcAft>
              <a:buFont typeface="Arial"/>
              <a:buChar char="•"/>
            </a:pPr>
            <a:r>
              <a:rPr lang="en-US" sz="2400" dirty="0">
                <a:ea typeface="Calibri"/>
                <a:cs typeface="Calibri"/>
              </a:rPr>
              <a:t>Name</a:t>
            </a:r>
          </a:p>
          <a:p>
            <a:pPr marL="457200" indent="-457200">
              <a:lnSpc>
                <a:spcPct val="90000"/>
              </a:lnSpc>
              <a:spcAft>
                <a:spcPts val="600"/>
              </a:spcAft>
              <a:buFont typeface="Arial"/>
              <a:buChar char="•"/>
            </a:pPr>
            <a:r>
              <a:rPr lang="en-US" sz="2400" err="1">
                <a:ea typeface="Calibri"/>
                <a:cs typeface="Calibri"/>
              </a:rPr>
              <a:t>host_id</a:t>
            </a:r>
            <a:endParaRPr lang="en-US" sz="2400">
              <a:ea typeface="Calibri"/>
              <a:cs typeface="Calibri"/>
            </a:endParaRPr>
          </a:p>
          <a:p>
            <a:pPr marL="457200" indent="-457200">
              <a:lnSpc>
                <a:spcPct val="90000"/>
              </a:lnSpc>
              <a:spcAft>
                <a:spcPts val="600"/>
              </a:spcAft>
              <a:buFont typeface="Arial"/>
              <a:buChar char="•"/>
            </a:pPr>
            <a:r>
              <a:rPr lang="en-US" sz="2400" err="1">
                <a:ea typeface="Calibri"/>
                <a:cs typeface="Calibri"/>
              </a:rPr>
              <a:t>host_name</a:t>
            </a:r>
            <a:endParaRPr lang="en-US" sz="2400">
              <a:ea typeface="Calibri"/>
              <a:cs typeface="Calibri"/>
            </a:endParaRPr>
          </a:p>
          <a:p>
            <a:pPr marL="457200" indent="-457200">
              <a:lnSpc>
                <a:spcPct val="90000"/>
              </a:lnSpc>
              <a:spcAft>
                <a:spcPts val="600"/>
              </a:spcAft>
              <a:buFont typeface="Arial"/>
              <a:buChar char="•"/>
            </a:pPr>
            <a:r>
              <a:rPr lang="en-US" sz="2400" err="1">
                <a:ea typeface="Calibri"/>
                <a:cs typeface="Calibri"/>
              </a:rPr>
              <a:t>neighbourhood_group</a:t>
            </a:r>
            <a:endParaRPr lang="en-US" sz="2400">
              <a:ea typeface="Calibri"/>
              <a:cs typeface="Calibri"/>
            </a:endParaRPr>
          </a:p>
          <a:p>
            <a:pPr marL="457200" indent="-457200">
              <a:lnSpc>
                <a:spcPct val="90000"/>
              </a:lnSpc>
              <a:spcAft>
                <a:spcPts val="600"/>
              </a:spcAft>
              <a:buFont typeface="Arial"/>
              <a:buChar char="•"/>
            </a:pPr>
            <a:r>
              <a:rPr lang="en-US" sz="2400" err="1">
                <a:ea typeface="Calibri"/>
                <a:cs typeface="Calibri"/>
              </a:rPr>
              <a:t>Neighbourhood</a:t>
            </a:r>
            <a:endParaRPr lang="en-US" sz="2400">
              <a:ea typeface="Calibri"/>
              <a:cs typeface="Calibri"/>
            </a:endParaRPr>
          </a:p>
          <a:p>
            <a:pPr marL="457200" indent="-457200">
              <a:lnSpc>
                <a:spcPct val="90000"/>
              </a:lnSpc>
              <a:spcAft>
                <a:spcPts val="600"/>
              </a:spcAft>
              <a:buFont typeface="Arial"/>
              <a:buChar char="•"/>
            </a:pPr>
            <a:r>
              <a:rPr lang="en-US" sz="2400" dirty="0">
                <a:ea typeface="Calibri"/>
                <a:cs typeface="Calibri"/>
              </a:rPr>
              <a:t>Latitude</a:t>
            </a:r>
          </a:p>
          <a:p>
            <a:pPr marL="457200" indent="-457200">
              <a:lnSpc>
                <a:spcPct val="90000"/>
              </a:lnSpc>
              <a:spcAft>
                <a:spcPts val="600"/>
              </a:spcAft>
              <a:buFont typeface="Arial"/>
              <a:buChar char="•"/>
            </a:pPr>
            <a:r>
              <a:rPr lang="en-US" sz="2400" dirty="0">
                <a:ea typeface="Calibri"/>
                <a:cs typeface="Calibri"/>
              </a:rPr>
              <a:t>Longitude</a:t>
            </a:r>
          </a:p>
          <a:p>
            <a:pPr marL="457200" indent="-457200">
              <a:lnSpc>
                <a:spcPct val="90000"/>
              </a:lnSpc>
              <a:spcAft>
                <a:spcPts val="600"/>
              </a:spcAft>
              <a:buFont typeface="Arial"/>
              <a:buChar char="•"/>
            </a:pPr>
            <a:r>
              <a:rPr lang="en-US" sz="2400" err="1">
                <a:ea typeface="Calibri"/>
                <a:cs typeface="Calibri"/>
              </a:rPr>
              <a:t>room_type</a:t>
            </a:r>
            <a:endParaRPr lang="en-US" sz="2400">
              <a:ea typeface="Calibri"/>
              <a:cs typeface="Calibri"/>
            </a:endParaRPr>
          </a:p>
          <a:p>
            <a:pPr marL="457200" indent="-457200">
              <a:lnSpc>
                <a:spcPct val="90000"/>
              </a:lnSpc>
              <a:spcAft>
                <a:spcPts val="600"/>
              </a:spcAft>
              <a:buFont typeface="Arial"/>
              <a:buChar char="•"/>
            </a:pPr>
            <a:r>
              <a:rPr lang="en-US" sz="2400" dirty="0">
                <a:ea typeface="Calibri"/>
                <a:cs typeface="Calibri"/>
              </a:rPr>
              <a:t>Price</a:t>
            </a:r>
          </a:p>
          <a:p>
            <a:pPr marL="457200" indent="-457200">
              <a:lnSpc>
                <a:spcPct val="90000"/>
              </a:lnSpc>
              <a:spcAft>
                <a:spcPts val="600"/>
              </a:spcAft>
              <a:buFont typeface="Arial"/>
              <a:buChar char="•"/>
            </a:pPr>
            <a:r>
              <a:rPr lang="en-US" sz="2400" err="1">
                <a:ea typeface="Calibri"/>
                <a:cs typeface="Calibri"/>
              </a:rPr>
              <a:t>minimum_nights</a:t>
            </a:r>
            <a:endParaRPr lang="en-US" sz="2400">
              <a:ea typeface="Calibri"/>
              <a:cs typeface="Calibri"/>
            </a:endParaRPr>
          </a:p>
          <a:p>
            <a:pPr marL="457200" indent="-457200">
              <a:lnSpc>
                <a:spcPct val="90000"/>
              </a:lnSpc>
              <a:spcAft>
                <a:spcPts val="600"/>
              </a:spcAft>
              <a:buFont typeface="Arial"/>
              <a:buChar char="•"/>
            </a:pPr>
            <a:r>
              <a:rPr lang="en-US" sz="2400" err="1">
                <a:ea typeface="Calibri"/>
                <a:cs typeface="Calibri"/>
              </a:rPr>
              <a:t>number_of_reviews</a:t>
            </a:r>
            <a:endParaRPr lang="en-US" sz="2400">
              <a:ea typeface="Calibri"/>
              <a:cs typeface="Calibri"/>
            </a:endParaRPr>
          </a:p>
          <a:p>
            <a:pPr marL="457200" indent="-457200">
              <a:lnSpc>
                <a:spcPct val="90000"/>
              </a:lnSpc>
              <a:spcAft>
                <a:spcPts val="600"/>
              </a:spcAft>
              <a:buFont typeface="Arial"/>
              <a:buChar char="•"/>
            </a:pPr>
            <a:r>
              <a:rPr lang="en-US" sz="2400" err="1">
                <a:ea typeface="Calibri"/>
                <a:cs typeface="Calibri"/>
              </a:rPr>
              <a:t>last_review</a:t>
            </a:r>
            <a:endParaRPr lang="en-US" sz="2400">
              <a:ea typeface="Calibri"/>
              <a:cs typeface="Calibri"/>
            </a:endParaRPr>
          </a:p>
          <a:p>
            <a:pPr marL="457200" indent="-457200">
              <a:lnSpc>
                <a:spcPct val="90000"/>
              </a:lnSpc>
              <a:spcAft>
                <a:spcPts val="600"/>
              </a:spcAft>
              <a:buFont typeface="Arial"/>
              <a:buChar char="•"/>
            </a:pPr>
            <a:r>
              <a:rPr lang="en-US" sz="2400" dirty="0" err="1">
                <a:ea typeface="Calibri"/>
                <a:cs typeface="Calibri"/>
              </a:rPr>
              <a:t>reviews_per_month</a:t>
            </a:r>
            <a:endParaRPr lang="en-US" sz="2400" dirty="0">
              <a:ea typeface="Calibri"/>
              <a:cs typeface="Calibri"/>
            </a:endParaRPr>
          </a:p>
          <a:p>
            <a:pPr marL="457200" indent="-457200">
              <a:lnSpc>
                <a:spcPct val="90000"/>
              </a:lnSpc>
              <a:spcAft>
                <a:spcPts val="600"/>
              </a:spcAft>
              <a:buFont typeface="Arial"/>
              <a:buChar char="•"/>
            </a:pPr>
            <a:r>
              <a:rPr lang="en-US" sz="2400" dirty="0" err="1">
                <a:ea typeface="Calibri"/>
                <a:cs typeface="Calibri"/>
              </a:rPr>
              <a:t>calculated_host_listings_count</a:t>
            </a:r>
          </a:p>
          <a:p>
            <a:pPr marL="457200" indent="-457200">
              <a:lnSpc>
                <a:spcPct val="90000"/>
              </a:lnSpc>
              <a:spcAft>
                <a:spcPts val="600"/>
              </a:spcAft>
              <a:buFont typeface="Arial"/>
              <a:buChar char="•"/>
            </a:pPr>
            <a:r>
              <a:rPr lang="en-US" sz="2400">
                <a:ea typeface="Calibri"/>
                <a:cs typeface="Calibri"/>
              </a:rPr>
              <a:t>availability_365</a:t>
            </a:r>
            <a:br>
              <a:rPr lang="en-US" sz="2400" dirty="0">
                <a:ea typeface="Calibri"/>
                <a:cs typeface="Calibri"/>
              </a:rPr>
            </a:br>
            <a:endParaRPr lang="en-US" sz="2400">
              <a:ea typeface="Calibri"/>
              <a:cs typeface="Calibri"/>
            </a:endParaRPr>
          </a:p>
          <a:p>
            <a:pPr marL="285750" indent="-228600">
              <a:lnSpc>
                <a:spcPct val="90000"/>
              </a:lnSpc>
              <a:spcAft>
                <a:spcPts val="600"/>
              </a:spcAft>
              <a:buFont typeface="Arial,Sans-Serif"/>
              <a:buChar char="•"/>
            </a:pPr>
            <a:endParaRPr lang="en-US" sz="2400" dirty="0">
              <a:ea typeface="Calibri"/>
              <a:cs typeface="Calibri"/>
            </a:endParaRPr>
          </a:p>
          <a:p>
            <a:pPr marL="285750" indent="-228600">
              <a:lnSpc>
                <a:spcPct val="90000"/>
              </a:lnSpc>
              <a:spcAft>
                <a:spcPts val="600"/>
              </a:spcAft>
              <a:buFont typeface="Arial,Sans-Serif"/>
              <a:buChar char="•"/>
            </a:pPr>
            <a:endParaRPr lang="en-US" sz="2400" dirty="0">
              <a:ea typeface="Calibri"/>
              <a:cs typeface="Calibri"/>
            </a:endParaRPr>
          </a:p>
          <a:p>
            <a:pPr marL="285750" indent="-228600">
              <a:lnSpc>
                <a:spcPct val="90000"/>
              </a:lnSpc>
              <a:spcAft>
                <a:spcPts val="600"/>
              </a:spcAft>
              <a:buFont typeface="Arial,Sans-Serif"/>
              <a:buChar char="•"/>
            </a:pPr>
            <a:endParaRPr lang="en-US" sz="2400" dirty="0">
              <a:ea typeface="Calibri"/>
              <a:cs typeface="Calibri"/>
            </a:endParaRPr>
          </a:p>
          <a:p>
            <a:pPr>
              <a:lnSpc>
                <a:spcPct val="90000"/>
              </a:lnSpc>
              <a:spcAft>
                <a:spcPts val="600"/>
              </a:spcAft>
            </a:pPr>
            <a:endParaRPr lang="en-US" sz="2400" dirty="0">
              <a:ea typeface="Calibri"/>
              <a:cs typeface="Calibri"/>
            </a:endParaRPr>
          </a:p>
        </p:txBody>
      </p:sp>
      <p:cxnSp>
        <p:nvCxnSpPr>
          <p:cNvPr id="4" name="Straight Arrow Connector 3">
            <a:extLst>
              <a:ext uri="{FF2B5EF4-FFF2-40B4-BE49-F238E27FC236}">
                <a16:creationId xmlns:a16="http://schemas.microsoft.com/office/drawing/2014/main" id="{A6536EC4-763C-B21E-3382-A1101DA484FD}"/>
              </a:ext>
            </a:extLst>
          </p:cNvPr>
          <p:cNvCxnSpPr/>
          <p:nvPr/>
        </p:nvCxnSpPr>
        <p:spPr>
          <a:xfrm>
            <a:off x="5520744" y="-11805"/>
            <a:ext cx="77273" cy="6785019"/>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8247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F37DA-0D0B-560F-7AEC-9F813727136E}"/>
              </a:ext>
            </a:extLst>
          </p:cNvPr>
          <p:cNvSpPr>
            <a:spLocks noGrp="1"/>
          </p:cNvSpPr>
          <p:nvPr>
            <p:ph type="title"/>
          </p:nvPr>
        </p:nvSpPr>
        <p:spPr>
          <a:xfrm>
            <a:off x="395468" y="248735"/>
            <a:ext cx="7291795" cy="2011576"/>
          </a:xfrm>
        </p:spPr>
        <p:txBody>
          <a:bodyPr>
            <a:normAutofit/>
          </a:bodyPr>
          <a:lstStyle/>
          <a:p>
            <a:r>
              <a:rPr lang="en-US" sz="4000" dirty="0">
                <a:solidFill>
                  <a:srgbClr val="FFFFFF"/>
                </a:solidFill>
              </a:rPr>
              <a:t>Descriptive Analysis of Data</a:t>
            </a:r>
            <a:endParaRPr lang="en-US" sz="4000" dirty="0">
              <a:solidFill>
                <a:srgbClr val="FFFFFF"/>
              </a:solidFill>
              <a:effectLst>
                <a:glow rad="38100">
                  <a:prstClr val="black">
                    <a:lumMod val="65000"/>
                    <a:lumOff val="35000"/>
                    <a:alpha val="40000"/>
                  </a:prstClr>
                </a:glow>
                <a:outerShdw blurRad="28575" dist="38100" dir="14040000" algn="tl" rotWithShape="0">
                  <a:srgbClr val="000000">
                    <a:alpha val="25000"/>
                  </a:srgbClr>
                </a:outerShdw>
              </a:effectLst>
            </a:endParaRPr>
          </a:p>
        </p:txBody>
      </p:sp>
      <p:sp>
        <p:nvSpPr>
          <p:cNvPr id="3" name="Content Placeholder 2">
            <a:extLst>
              <a:ext uri="{FF2B5EF4-FFF2-40B4-BE49-F238E27FC236}">
                <a16:creationId xmlns:a16="http://schemas.microsoft.com/office/drawing/2014/main" id="{E1C1373D-A4C3-A50F-F277-362FF8466CF5}"/>
              </a:ext>
            </a:extLst>
          </p:cNvPr>
          <p:cNvSpPr>
            <a:spLocks noGrp="1"/>
          </p:cNvSpPr>
          <p:nvPr>
            <p:ph idx="1"/>
          </p:nvPr>
        </p:nvSpPr>
        <p:spPr>
          <a:xfrm>
            <a:off x="7685883" y="885528"/>
            <a:ext cx="4326259" cy="5431911"/>
          </a:xfrm>
        </p:spPr>
        <p:txBody>
          <a:bodyPr vert="horz" lIns="91440" tIns="45720" rIns="91440" bIns="45720" rtlCol="0" anchor="ctr">
            <a:normAutofit lnSpcReduction="10000"/>
          </a:bodyPr>
          <a:lstStyle/>
          <a:p>
            <a:pPr marL="0" indent="0">
              <a:buNone/>
            </a:pPr>
            <a:r>
              <a:rPr lang="en-US" sz="1800" b="1" dirty="0">
                <a:solidFill>
                  <a:srgbClr val="FFFFFF"/>
                </a:solidFill>
                <a:ea typeface="+mn-lt"/>
                <a:cs typeface="+mn-lt"/>
              </a:rPr>
              <a:t>Descriptive, which answers the question, “What happened? It is used to summarize and explore the behavior of the data involved in the study</a:t>
            </a:r>
            <a:endParaRPr lang="en-US" sz="1800" dirty="0">
              <a:solidFill>
                <a:srgbClr val="FFFFFF"/>
              </a:solidFill>
            </a:endParaRPr>
          </a:p>
          <a:p>
            <a:pPr>
              <a:buNone/>
            </a:pPr>
            <a:r>
              <a:rPr lang="en-US" sz="1800" b="1" dirty="0">
                <a:solidFill>
                  <a:srgbClr val="FFFFFF"/>
                </a:solidFill>
              </a:rPr>
              <a:t>Checking the variable types</a:t>
            </a:r>
          </a:p>
          <a:p>
            <a:pPr>
              <a:buNone/>
            </a:pPr>
            <a:r>
              <a:rPr lang="en-US" sz="1800" b="1" dirty="0">
                <a:solidFill>
                  <a:srgbClr val="FFFFFF"/>
                </a:solidFill>
                <a:ea typeface="+mn-lt"/>
                <a:cs typeface="+mn-lt"/>
              </a:rPr>
              <a:t>These are divided into two types:</a:t>
            </a:r>
            <a:endParaRPr lang="en-US" sz="1800" dirty="0">
              <a:solidFill>
                <a:srgbClr val="FFFFFF"/>
              </a:solidFill>
            </a:endParaRPr>
          </a:p>
          <a:p>
            <a:pPr>
              <a:buNone/>
            </a:pPr>
            <a:r>
              <a:rPr lang="en-US" sz="1800" b="1" dirty="0">
                <a:solidFill>
                  <a:srgbClr val="FFFFFF"/>
                </a:solidFill>
                <a:ea typeface="+mn-lt"/>
                <a:cs typeface="+mn-lt"/>
              </a:rPr>
              <a:t>1.Numeric data - </a:t>
            </a:r>
            <a:r>
              <a:rPr lang="en-US" sz="1800" b="1" err="1">
                <a:solidFill>
                  <a:srgbClr val="FFFFFF"/>
                </a:solidFill>
                <a:ea typeface="+mn-lt"/>
                <a:cs typeface="+mn-lt"/>
              </a:rPr>
              <a:t>Continous</a:t>
            </a:r>
            <a:r>
              <a:rPr lang="en-US" sz="1800" b="1" dirty="0">
                <a:solidFill>
                  <a:srgbClr val="FFFFFF"/>
                </a:solidFill>
                <a:ea typeface="+mn-lt"/>
                <a:cs typeface="+mn-lt"/>
              </a:rPr>
              <a:t> data ,Discrete data</a:t>
            </a:r>
            <a:endParaRPr lang="en-US" sz="1800" dirty="0">
              <a:solidFill>
                <a:srgbClr val="FFFFFF"/>
              </a:solidFill>
            </a:endParaRPr>
          </a:p>
          <a:p>
            <a:pPr>
              <a:buNone/>
            </a:pPr>
            <a:r>
              <a:rPr lang="en-US" sz="1800" b="1" dirty="0">
                <a:solidFill>
                  <a:srgbClr val="FFFFFF"/>
                </a:solidFill>
                <a:ea typeface="+mn-lt"/>
                <a:cs typeface="+mn-lt"/>
              </a:rPr>
              <a:t>Columns are minimum nights, </a:t>
            </a:r>
            <a:r>
              <a:rPr lang="en-US" sz="1800" b="1" err="1">
                <a:solidFill>
                  <a:srgbClr val="FFFFFF"/>
                </a:solidFill>
                <a:ea typeface="+mn-lt"/>
                <a:cs typeface="+mn-lt"/>
              </a:rPr>
              <a:t>calculated_host_listings_count</a:t>
            </a:r>
            <a:r>
              <a:rPr lang="en-US" sz="1800" b="1" dirty="0">
                <a:solidFill>
                  <a:srgbClr val="FFFFFF"/>
                </a:solidFill>
                <a:ea typeface="+mn-lt"/>
                <a:cs typeface="+mn-lt"/>
              </a:rPr>
              <a:t>, price</a:t>
            </a:r>
          </a:p>
          <a:p>
            <a:pPr>
              <a:buNone/>
            </a:pPr>
            <a:r>
              <a:rPr lang="en-US" sz="1800" b="1" dirty="0">
                <a:solidFill>
                  <a:srgbClr val="FFFFFF"/>
                </a:solidFill>
                <a:ea typeface="+mn-lt"/>
                <a:cs typeface="+mn-lt"/>
              </a:rPr>
              <a:t>2.Categorical data - Ordinal data ,Nominal data</a:t>
            </a:r>
            <a:endParaRPr lang="en-US" sz="1800" dirty="0">
              <a:solidFill>
                <a:srgbClr val="FFFFFF"/>
              </a:solidFill>
            </a:endParaRPr>
          </a:p>
          <a:p>
            <a:pPr>
              <a:buNone/>
            </a:pPr>
            <a:r>
              <a:rPr lang="en-US" sz="1800" b="1" err="1">
                <a:solidFill>
                  <a:srgbClr val="FFFFFF"/>
                </a:solidFill>
              </a:rPr>
              <a:t>Columnsare</a:t>
            </a:r>
            <a:r>
              <a:rPr lang="en-US" sz="1800" b="1" dirty="0">
                <a:solidFill>
                  <a:srgbClr val="FFFFFF"/>
                </a:solidFill>
              </a:rPr>
              <a:t> </a:t>
            </a:r>
            <a:r>
              <a:rPr lang="en-US" sz="1800" b="1" err="1">
                <a:solidFill>
                  <a:srgbClr val="FFFFFF"/>
                </a:solidFill>
                <a:ea typeface="+mn-lt"/>
                <a:cs typeface="+mn-lt"/>
              </a:rPr>
              <a:t>Neighbourhoodgroups,</a:t>
            </a:r>
            <a:r>
              <a:rPr lang="en-US" sz="1800" err="1">
                <a:solidFill>
                  <a:srgbClr val="FFFFFF"/>
                </a:solidFill>
                <a:ea typeface="+mn-lt"/>
                <a:cs typeface="+mn-lt"/>
              </a:rPr>
              <a:t>Neighbourhoods</a:t>
            </a:r>
            <a:endParaRPr lang="en-US" sz="1800" b="1" err="1">
              <a:solidFill>
                <a:srgbClr val="FFFFFF"/>
              </a:solidFill>
              <a:ea typeface="+mn-lt"/>
              <a:cs typeface="+mn-lt"/>
            </a:endParaRPr>
          </a:p>
          <a:p>
            <a:pPr>
              <a:buNone/>
            </a:pPr>
            <a:r>
              <a:rPr lang="en-US" sz="1800" dirty="0">
                <a:solidFill>
                  <a:srgbClr val="FFFFFF"/>
                </a:solidFill>
                <a:ea typeface="+mn-lt"/>
                <a:cs typeface="+mn-lt"/>
              </a:rPr>
              <a:t>Room </a:t>
            </a:r>
            <a:r>
              <a:rPr lang="en-US" sz="1800" err="1">
                <a:solidFill>
                  <a:srgbClr val="FFFFFF"/>
                </a:solidFill>
                <a:ea typeface="+mn-lt"/>
                <a:cs typeface="+mn-lt"/>
              </a:rPr>
              <a:t>types,Longitude,Latitude</a:t>
            </a:r>
            <a:r>
              <a:rPr lang="en-US" sz="1800" dirty="0">
                <a:solidFill>
                  <a:srgbClr val="FFFFFF"/>
                </a:solidFill>
                <a:ea typeface="+mn-lt"/>
                <a:cs typeface="+mn-lt"/>
              </a:rPr>
              <a:t> </a:t>
            </a:r>
            <a:endParaRPr lang="en-US" sz="1800" b="1" dirty="0">
              <a:solidFill>
                <a:srgbClr val="FFFFFF"/>
              </a:solidFill>
            </a:endParaRPr>
          </a:p>
          <a:p>
            <a:pPr>
              <a:buNone/>
            </a:pPr>
            <a:endParaRPr lang="en-US" sz="1800" b="1" i="1" dirty="0">
              <a:solidFill>
                <a:srgbClr val="FFFFFF"/>
              </a:solidFill>
            </a:endParaRPr>
          </a:p>
          <a:p>
            <a:pPr marL="0" indent="0">
              <a:buNone/>
            </a:pPr>
            <a:endParaRPr lang="en-US" sz="1800" b="1" dirty="0">
              <a:solidFill>
                <a:srgbClr val="FFFFFF"/>
              </a:solidFill>
            </a:endParaRPr>
          </a:p>
        </p:txBody>
      </p:sp>
      <p:pic>
        <p:nvPicPr>
          <p:cNvPr id="4" name="Picture 3" descr="A diagram of a company&#10;&#10;Description automatically generated">
            <a:extLst>
              <a:ext uri="{FF2B5EF4-FFF2-40B4-BE49-F238E27FC236}">
                <a16:creationId xmlns:a16="http://schemas.microsoft.com/office/drawing/2014/main" id="{CA48DFDB-95F7-55B5-889D-4D6CC92D076B}"/>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433" r="1030" b="-3"/>
          <a:stretch/>
        </p:blipFill>
        <p:spPr>
          <a:xfrm>
            <a:off x="413406" y="2393085"/>
            <a:ext cx="7058306" cy="4107392"/>
          </a:xfrm>
          <a:prstGeom prst="rect">
            <a:avLst/>
          </a:prstGeom>
        </p:spPr>
      </p:pic>
    </p:spTree>
    <p:extLst>
      <p:ext uri="{BB962C8B-B14F-4D97-AF65-F5344CB8AC3E}">
        <p14:creationId xmlns:p14="http://schemas.microsoft.com/office/powerpoint/2010/main" val="2567996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097F3-6F94-559F-4A6B-841BC7C94617}"/>
              </a:ext>
            </a:extLst>
          </p:cNvPr>
          <p:cNvSpPr>
            <a:spLocks noGrp="1"/>
          </p:cNvSpPr>
          <p:nvPr>
            <p:ph type="title"/>
          </p:nvPr>
        </p:nvSpPr>
        <p:spPr>
          <a:xfrm>
            <a:off x="256960" y="-309572"/>
            <a:ext cx="10073288" cy="2187917"/>
          </a:xfrm>
        </p:spPr>
        <p:txBody>
          <a:bodyPr/>
          <a:lstStyle/>
          <a:p>
            <a:r>
              <a:rPr lang="en-US" b="1" dirty="0">
                <a:ea typeface="+mj-lt"/>
                <a:cs typeface="+mj-lt"/>
              </a:rPr>
              <a:t>Frequency Distribution`</a:t>
            </a:r>
            <a:endParaRPr lang="en-US" b="1" dirty="0">
              <a:effectLst>
                <a:glow rad="38100">
                  <a:prstClr val="black">
                    <a:lumMod val="65000"/>
                    <a:lumOff val="35000"/>
                    <a:alpha val="40000"/>
                  </a:prstClr>
                </a:glow>
                <a:outerShdw blurRad="28575" dist="38100" dir="14040000" algn="tl" rotWithShape="0">
                  <a:srgbClr val="000000">
                    <a:alpha val="25000"/>
                  </a:srgbClr>
                </a:outerShdw>
              </a:effectLst>
              <a:ea typeface="+mj-lt"/>
              <a:cs typeface="+mj-lt"/>
            </a:endParaRPr>
          </a:p>
          <a:p>
            <a:endParaRPr lang="en-US" dirty="0"/>
          </a:p>
        </p:txBody>
      </p:sp>
      <p:sp>
        <p:nvSpPr>
          <p:cNvPr id="3" name="Content Placeholder 2">
            <a:extLst>
              <a:ext uri="{FF2B5EF4-FFF2-40B4-BE49-F238E27FC236}">
                <a16:creationId xmlns:a16="http://schemas.microsoft.com/office/drawing/2014/main" id="{5D5A2D97-C0AF-01B3-607B-183DF3008EFD}"/>
              </a:ext>
            </a:extLst>
          </p:cNvPr>
          <p:cNvSpPr>
            <a:spLocks noGrp="1"/>
          </p:cNvSpPr>
          <p:nvPr>
            <p:ph idx="1"/>
          </p:nvPr>
        </p:nvSpPr>
        <p:spPr>
          <a:xfrm>
            <a:off x="260446" y="993551"/>
            <a:ext cx="11980167" cy="6117847"/>
          </a:xfrm>
        </p:spPr>
        <p:txBody>
          <a:bodyPr vert="horz" lIns="91440" tIns="45720" rIns="91440" bIns="45720" rtlCol="0" anchor="t">
            <a:normAutofit/>
          </a:bodyPr>
          <a:lstStyle/>
          <a:p>
            <a:pPr marL="0" indent="0">
              <a:buNone/>
            </a:pPr>
            <a:r>
              <a:rPr lang="en-US" sz="1600" dirty="0">
                <a:latin typeface="Univers Condensed"/>
              </a:rPr>
              <a:t>The frequency distribution is an arrangement of values that one or more variables take in a sample. Each entry in the table contains the frequency or count of occurrences of values within a specific group or range, and so the table summarizes the distribution of the sample values.</a:t>
            </a:r>
            <a:endParaRPr lang="en-US" sz="1600">
              <a:effectLst>
                <a:glow rad="38100">
                  <a:prstClr val="black">
                    <a:lumMod val="50000"/>
                    <a:lumOff val="50000"/>
                    <a:alpha val="20000"/>
                  </a:prstClr>
                </a:glow>
                <a:outerShdw blurRad="44450" dist="12700" dir="13860000" algn="tl" rotWithShape="0">
                  <a:srgbClr val="000000">
                    <a:alpha val="20000"/>
                  </a:srgbClr>
                </a:outerShdw>
              </a:effectLst>
              <a:latin typeface="Univers Condensed"/>
            </a:endParaRPr>
          </a:p>
          <a:p>
            <a:pPr marL="0" indent="0">
              <a:buNone/>
            </a:pPr>
            <a:r>
              <a:rPr lang="en-US" sz="2400" b="1" dirty="0">
                <a:solidFill>
                  <a:srgbClr val="FFC000"/>
                </a:solidFill>
                <a:latin typeface="Univers Condensed"/>
              </a:rPr>
              <a:t>The technique used to create the Percent column uses the following formula:</a:t>
            </a:r>
            <a:endParaRPr lang="en-US" sz="2400" b="1" dirty="0">
              <a:solidFill>
                <a:srgbClr val="FFC000"/>
              </a:solidFill>
              <a:effectLst>
                <a:glow rad="38100">
                  <a:prstClr val="black">
                    <a:lumMod val="50000"/>
                    <a:lumOff val="50000"/>
                    <a:alpha val="20000"/>
                  </a:prstClr>
                </a:glow>
                <a:outerShdw blurRad="44450" dist="12700" dir="13860000" algn="tl" rotWithShape="0">
                  <a:srgbClr val="000000">
                    <a:alpha val="20000"/>
                  </a:srgbClr>
                </a:outerShdw>
              </a:effectLst>
              <a:latin typeface="Univers Condensed"/>
            </a:endParaRPr>
          </a:p>
          <a:p>
            <a:pPr marL="0" indent="0">
              <a:buNone/>
            </a:pPr>
            <a:r>
              <a:rPr lang="en-US" sz="1200" dirty="0">
                <a:latin typeface="Univers Condensed"/>
              </a:rPr>
              <a:t>p -&gt; Percent</a:t>
            </a:r>
            <a:endParaRPr lang="en-US" sz="1200">
              <a:effectLst>
                <a:glow rad="38100">
                  <a:prstClr val="black">
                    <a:lumMod val="50000"/>
                    <a:lumOff val="50000"/>
                    <a:alpha val="20000"/>
                  </a:prstClr>
                </a:glow>
                <a:outerShdw blurRad="44450" dist="12700" dir="13860000" algn="tl" rotWithShape="0">
                  <a:srgbClr val="000000">
                    <a:alpha val="20000"/>
                  </a:srgbClr>
                </a:outerShdw>
              </a:effectLst>
              <a:latin typeface="Univers Condensed"/>
            </a:endParaRPr>
          </a:p>
          <a:p>
            <a:pPr marL="0" indent="0">
              <a:buNone/>
            </a:pPr>
            <a:r>
              <a:rPr lang="en-US" sz="1200" err="1">
                <a:latin typeface="Univers Condensed"/>
              </a:rPr>
              <a:t>Freq_x</a:t>
            </a:r>
            <a:r>
              <a:rPr lang="en-US" sz="1200" dirty="0">
                <a:latin typeface="Univers Condensed"/>
              </a:rPr>
              <a:t> -&gt; Frequency of an element x</a:t>
            </a:r>
            <a:endParaRPr lang="en-US" sz="1200">
              <a:effectLst>
                <a:glow rad="38100">
                  <a:prstClr val="black">
                    <a:lumMod val="50000"/>
                    <a:lumOff val="50000"/>
                    <a:alpha val="20000"/>
                  </a:prstClr>
                </a:glow>
                <a:outerShdw blurRad="44450" dist="12700" dir="13860000" algn="tl" rotWithShape="0">
                  <a:srgbClr val="000000">
                    <a:alpha val="20000"/>
                  </a:srgbClr>
                </a:outerShdw>
              </a:effectLst>
              <a:latin typeface="Univers Condensed"/>
            </a:endParaRPr>
          </a:p>
          <a:p>
            <a:pPr marL="0" indent="0">
              <a:buNone/>
            </a:pPr>
            <a:r>
              <a:rPr lang="en-US" sz="1200" dirty="0">
                <a:latin typeface="Univers Condensed"/>
              </a:rPr>
              <a:t>Total </a:t>
            </a:r>
            <a:r>
              <a:rPr lang="en-US" sz="1200" err="1">
                <a:latin typeface="Univers Condensed"/>
              </a:rPr>
              <a:t>freq</a:t>
            </a:r>
            <a:r>
              <a:rPr lang="en-US" sz="1200" dirty="0">
                <a:latin typeface="Univers Condensed"/>
              </a:rPr>
              <a:t>-&gt; Sum of all frequencies</a:t>
            </a:r>
            <a:endParaRPr lang="en-US" sz="1200">
              <a:effectLst>
                <a:glow rad="38100">
                  <a:prstClr val="black">
                    <a:lumMod val="50000"/>
                    <a:lumOff val="50000"/>
                    <a:alpha val="20000"/>
                  </a:prstClr>
                </a:glow>
                <a:outerShdw blurRad="44450" dist="12700" dir="13860000" algn="tl" rotWithShape="0">
                  <a:srgbClr val="000000">
                    <a:alpha val="20000"/>
                  </a:srgbClr>
                </a:outerShdw>
              </a:effectLst>
              <a:latin typeface="Univers Condensed"/>
            </a:endParaRPr>
          </a:p>
          <a:p>
            <a:pPr marL="0" indent="0">
              <a:buNone/>
            </a:pPr>
            <a:r>
              <a:rPr lang="en-US" dirty="0">
                <a:latin typeface="Univers Condensed"/>
              </a:rPr>
              <a:t>p=100* </a:t>
            </a:r>
            <a:r>
              <a:rPr lang="en-US" err="1">
                <a:latin typeface="Univers Condensed"/>
              </a:rPr>
              <a:t>freq_x</a:t>
            </a:r>
            <a:r>
              <a:rPr lang="en-US" dirty="0">
                <a:latin typeface="Univers Condensed"/>
              </a:rPr>
              <a:t>/total </a:t>
            </a:r>
            <a:r>
              <a:rPr lang="en-US" err="1">
                <a:latin typeface="Univers Condensed"/>
              </a:rPr>
              <a:t>freq</a:t>
            </a:r>
            <a:endParaRPr lang="en-US">
              <a:effectLst>
                <a:glow rad="38100">
                  <a:prstClr val="black">
                    <a:lumMod val="50000"/>
                    <a:lumOff val="50000"/>
                    <a:alpha val="20000"/>
                  </a:prstClr>
                </a:glow>
                <a:outerShdw blurRad="44450" dist="12700" dir="13860000" algn="tl" rotWithShape="0">
                  <a:srgbClr val="000000">
                    <a:alpha val="20000"/>
                  </a:srgbClr>
                </a:outerShdw>
              </a:effectLst>
              <a:latin typeface="Univers Condensed"/>
            </a:endParaRPr>
          </a:p>
          <a:p>
            <a:pPr marL="0" indent="0">
              <a:lnSpc>
                <a:spcPct val="120000"/>
              </a:lnSpc>
              <a:buNone/>
            </a:pPr>
            <a:r>
              <a:rPr lang="en-US" sz="1200" b="1" dirty="0">
                <a:solidFill>
                  <a:srgbClr val="FFC000"/>
                </a:solidFill>
                <a:latin typeface="Univers Condensed"/>
              </a:rPr>
              <a:t>CONCLUSION FROM THE FREQUENCY DISTRIBUTION</a:t>
            </a:r>
            <a:endParaRPr lang="en-US" sz="1200" b="1">
              <a:solidFill>
                <a:srgbClr val="FFC000"/>
              </a:solidFill>
              <a:effectLst>
                <a:glow rad="38100">
                  <a:prstClr val="black">
                    <a:lumMod val="50000"/>
                    <a:lumOff val="50000"/>
                    <a:alpha val="20000"/>
                  </a:prstClr>
                </a:glow>
                <a:outerShdw blurRad="44450" dist="12700" dir="13860000" algn="tl" rotWithShape="0">
                  <a:srgbClr val="000000">
                    <a:alpha val="20000"/>
                  </a:srgbClr>
                </a:outerShdw>
              </a:effectLst>
              <a:latin typeface="Univers Condensed"/>
            </a:endParaRPr>
          </a:p>
          <a:p>
            <a:pPr>
              <a:lnSpc>
                <a:spcPct val="120000"/>
              </a:lnSpc>
            </a:pPr>
            <a:r>
              <a:rPr lang="en-US" sz="1600" err="1">
                <a:latin typeface="Univers Condensed"/>
              </a:rPr>
              <a:t>Neighbourhood_group</a:t>
            </a:r>
            <a:r>
              <a:rPr lang="en-US" sz="1600" dirty="0">
                <a:latin typeface="Univers Condensed"/>
              </a:rPr>
              <a:t>/Location</a:t>
            </a:r>
            <a:endParaRPr lang="en-US" sz="1600">
              <a:effectLst>
                <a:glow rad="38100">
                  <a:prstClr val="black">
                    <a:lumMod val="50000"/>
                    <a:lumOff val="50000"/>
                    <a:alpha val="20000"/>
                  </a:prstClr>
                </a:glow>
                <a:outerShdw blurRad="44450" dist="12700" dir="13860000" algn="tl" rotWithShape="0">
                  <a:srgbClr val="000000">
                    <a:alpha val="20000"/>
                  </a:srgbClr>
                </a:outerShdw>
              </a:effectLst>
              <a:latin typeface="Univers Condensed"/>
            </a:endParaRPr>
          </a:p>
          <a:p>
            <a:pPr marL="0" indent="0">
              <a:lnSpc>
                <a:spcPct val="120000"/>
              </a:lnSpc>
              <a:buNone/>
            </a:pPr>
            <a:r>
              <a:rPr lang="en-US" sz="1600" dirty="0">
                <a:latin typeface="Univers Condensed"/>
              </a:rPr>
              <a:t>1° Manhattan -&gt; 21661(44.30%) 2° Brooklyn -&gt; 20104(41.11%) 3° Queens -&gt; 5666(11.58%)</a:t>
            </a:r>
            <a:endParaRPr lang="en-US" sz="1600">
              <a:effectLst>
                <a:glow rad="38100">
                  <a:prstClr val="black">
                    <a:lumMod val="50000"/>
                    <a:lumOff val="50000"/>
                    <a:alpha val="20000"/>
                  </a:prstClr>
                </a:glow>
                <a:outerShdw blurRad="44450" dist="12700" dir="13860000" algn="tl" rotWithShape="0">
                  <a:srgbClr val="000000">
                    <a:alpha val="20000"/>
                  </a:srgbClr>
                </a:outerShdw>
              </a:effectLst>
              <a:latin typeface="Univers Condensed"/>
            </a:endParaRPr>
          </a:p>
          <a:p>
            <a:pPr>
              <a:lnSpc>
                <a:spcPct val="120000"/>
              </a:lnSpc>
            </a:pPr>
            <a:r>
              <a:rPr lang="en-US" sz="1600" err="1">
                <a:latin typeface="Univers Condensed"/>
              </a:rPr>
              <a:t>neighbourhood</a:t>
            </a:r>
            <a:r>
              <a:rPr lang="en-US" sz="1600" dirty="0">
                <a:latin typeface="Univers Condensed"/>
              </a:rPr>
              <a:t>/Area</a:t>
            </a:r>
            <a:endParaRPr lang="en-US" sz="1600">
              <a:effectLst>
                <a:glow rad="38100">
                  <a:prstClr val="black">
                    <a:lumMod val="50000"/>
                    <a:lumOff val="50000"/>
                    <a:alpha val="20000"/>
                  </a:prstClr>
                </a:glow>
                <a:outerShdw blurRad="44450" dist="12700" dir="13860000" algn="tl" rotWithShape="0">
                  <a:srgbClr val="000000">
                    <a:alpha val="20000"/>
                  </a:srgbClr>
                </a:outerShdw>
              </a:effectLst>
              <a:latin typeface="Univers Condensed"/>
            </a:endParaRPr>
          </a:p>
          <a:p>
            <a:pPr marL="0" indent="0">
              <a:lnSpc>
                <a:spcPct val="120000"/>
              </a:lnSpc>
              <a:buNone/>
            </a:pPr>
            <a:r>
              <a:rPr lang="en-US" sz="1600" dirty="0">
                <a:latin typeface="Univers Condensed"/>
              </a:rPr>
              <a:t>1° Williamsburg -&gt; 3920(8.01%) 2° Bedford-Stuyvesant -&gt; 3714(7.59%) 3° Harlem -&gt; 2658(5.43%)</a:t>
            </a:r>
            <a:endParaRPr lang="en-US" sz="1600">
              <a:effectLst>
                <a:glow rad="38100">
                  <a:prstClr val="black">
                    <a:lumMod val="50000"/>
                    <a:lumOff val="50000"/>
                    <a:alpha val="20000"/>
                  </a:prstClr>
                </a:glow>
                <a:outerShdw blurRad="44450" dist="12700" dir="13860000" algn="tl" rotWithShape="0">
                  <a:srgbClr val="000000">
                    <a:alpha val="20000"/>
                  </a:srgbClr>
                </a:outerShdw>
              </a:effectLst>
              <a:latin typeface="Univers Condensed"/>
            </a:endParaRPr>
          </a:p>
          <a:p>
            <a:pPr>
              <a:lnSpc>
                <a:spcPct val="120000"/>
              </a:lnSpc>
            </a:pPr>
            <a:r>
              <a:rPr lang="en-US" sz="1600" err="1">
                <a:latin typeface="Univers Condensed"/>
              </a:rPr>
              <a:t>room_type</a:t>
            </a:r>
            <a:r>
              <a:rPr lang="en-US" sz="1600" dirty="0">
                <a:latin typeface="Univers Condensed"/>
              </a:rPr>
              <a:t>/listing space type</a:t>
            </a:r>
            <a:endParaRPr lang="en-US" sz="1600">
              <a:effectLst>
                <a:glow rad="38100">
                  <a:prstClr val="black">
                    <a:lumMod val="50000"/>
                    <a:lumOff val="50000"/>
                    <a:alpha val="20000"/>
                  </a:prstClr>
                </a:glow>
                <a:outerShdw blurRad="44450" dist="12700" dir="13860000" algn="tl" rotWithShape="0">
                  <a:srgbClr val="000000">
                    <a:alpha val="20000"/>
                  </a:srgbClr>
                </a:outerShdw>
              </a:effectLst>
              <a:latin typeface="Univers Condensed"/>
            </a:endParaRPr>
          </a:p>
          <a:p>
            <a:pPr marL="0" indent="0">
              <a:lnSpc>
                <a:spcPct val="120000"/>
              </a:lnSpc>
              <a:buNone/>
            </a:pPr>
            <a:r>
              <a:rPr lang="en-US" sz="1600" dirty="0">
                <a:latin typeface="Univers Condensed"/>
              </a:rPr>
              <a:t>1° Entire home/apt -&gt; 25409(51.96%) 2° Private room -&gt; 22326(45.66%) 3° Shared room -&gt; 1160(2.37%)</a:t>
            </a:r>
            <a:endParaRPr lang="en-US" sz="1600">
              <a:effectLst>
                <a:glow rad="38100">
                  <a:prstClr val="black">
                    <a:lumMod val="50000"/>
                    <a:lumOff val="50000"/>
                    <a:alpha val="20000"/>
                  </a:prstClr>
                </a:glow>
                <a:outerShdw blurRad="44450" dist="12700" dir="13860000" algn="tl" rotWithShape="0">
                  <a:srgbClr val="000000">
                    <a:alpha val="20000"/>
                  </a:srgbClr>
                </a:outerShdw>
              </a:effectLst>
              <a:latin typeface="Univers Condensed"/>
            </a:endParaRPr>
          </a:p>
          <a:p>
            <a:pPr marL="0" indent="0">
              <a:buNone/>
            </a:pPr>
            <a:endParaRPr lang="en-US" sz="1200" dirty="0">
              <a:effectLst>
                <a:glow rad="38100">
                  <a:prstClr val="black">
                    <a:lumMod val="50000"/>
                    <a:lumOff val="50000"/>
                    <a:alpha val="20000"/>
                  </a:prstClr>
                </a:glow>
                <a:outerShdw blurRad="44450" dist="12700" dir="13860000" algn="tl" rotWithShape="0">
                  <a:srgbClr val="000000">
                    <a:alpha val="20000"/>
                  </a:srgbClr>
                </a:outerShdw>
              </a:effectLst>
              <a:latin typeface="Univers Condensed"/>
            </a:endParaRPr>
          </a:p>
          <a:p>
            <a:pPr marL="0" indent="0">
              <a:buNone/>
            </a:pPr>
            <a:endParaRPr lang="en-US" sz="1200" dirty="0">
              <a:effectLst>
                <a:glow rad="38100">
                  <a:prstClr val="black">
                    <a:lumMod val="50000"/>
                    <a:lumOff val="50000"/>
                    <a:alpha val="20000"/>
                  </a:prstClr>
                </a:glow>
                <a:outerShdw blurRad="44450" dist="12700" dir="13860000" algn="tl" rotWithShape="0">
                  <a:srgbClr val="000000">
                    <a:alpha val="20000"/>
                  </a:srgbClr>
                </a:outerShdw>
              </a:effectLst>
              <a:latin typeface="Univers Condensed"/>
            </a:endParaRPr>
          </a:p>
        </p:txBody>
      </p:sp>
    </p:spTree>
    <p:extLst>
      <p:ext uri="{BB962C8B-B14F-4D97-AF65-F5344CB8AC3E}">
        <p14:creationId xmlns:p14="http://schemas.microsoft.com/office/powerpoint/2010/main" val="2228087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DF892-29F5-8C22-AA1D-8A09D324D4BF}"/>
              </a:ext>
            </a:extLst>
          </p:cNvPr>
          <p:cNvSpPr>
            <a:spLocks noGrp="1"/>
          </p:cNvSpPr>
          <p:nvPr>
            <p:ph type="title"/>
          </p:nvPr>
        </p:nvSpPr>
        <p:spPr>
          <a:xfrm>
            <a:off x="353417" y="-2146"/>
            <a:ext cx="6863459" cy="2516746"/>
          </a:xfrm>
        </p:spPr>
        <p:txBody>
          <a:bodyPr>
            <a:normAutofit/>
          </a:bodyPr>
          <a:lstStyle/>
          <a:p>
            <a:r>
              <a:rPr lang="en-US" sz="4800" b="1" dirty="0"/>
              <a:t>Data cleaning </a:t>
            </a:r>
            <a:endParaRPr lang="en-US" sz="4800" b="1" dirty="0">
              <a:effectLst>
                <a:glow rad="38100">
                  <a:prstClr val="black">
                    <a:lumMod val="65000"/>
                    <a:lumOff val="35000"/>
                    <a:alpha val="40000"/>
                  </a:prstClr>
                </a:glow>
                <a:outerShdw blurRad="28575" dist="38100" dir="14040000" algn="tl" rotWithShape="0">
                  <a:srgbClr val="000000">
                    <a:alpha val="25000"/>
                  </a:srgbClr>
                </a:outerShdw>
              </a:effectLst>
            </a:endParaRPr>
          </a:p>
        </p:txBody>
      </p:sp>
      <p:sp>
        <p:nvSpPr>
          <p:cNvPr id="3" name="Content Placeholder 2">
            <a:extLst>
              <a:ext uri="{FF2B5EF4-FFF2-40B4-BE49-F238E27FC236}">
                <a16:creationId xmlns:a16="http://schemas.microsoft.com/office/drawing/2014/main" id="{3145E834-D87D-E1B7-5783-C78434A5E8C6}"/>
              </a:ext>
            </a:extLst>
          </p:cNvPr>
          <p:cNvSpPr>
            <a:spLocks noGrp="1"/>
          </p:cNvSpPr>
          <p:nvPr>
            <p:ph idx="1"/>
          </p:nvPr>
        </p:nvSpPr>
        <p:spPr>
          <a:xfrm>
            <a:off x="224629" y="2162577"/>
            <a:ext cx="7593261" cy="4375374"/>
          </a:xfrm>
        </p:spPr>
        <p:txBody>
          <a:bodyPr vert="horz" lIns="91440" tIns="45720" rIns="91440" bIns="45720" rtlCol="0" anchor="t">
            <a:normAutofit/>
          </a:bodyPr>
          <a:lstStyle/>
          <a:p>
            <a:pPr>
              <a:lnSpc>
                <a:spcPct val="90000"/>
              </a:lnSpc>
            </a:pPr>
            <a:r>
              <a:rPr lang="en-US" sz="1900"/>
              <a:t>Checking the NULL values </a:t>
            </a:r>
          </a:p>
          <a:p>
            <a:pPr>
              <a:lnSpc>
                <a:spcPct val="90000"/>
              </a:lnSpc>
            </a:pPr>
            <a:r>
              <a:rPr lang="en-US" sz="1900"/>
              <a:t>Dropping the Unnecessary columns that not help in the prediction </a:t>
            </a:r>
            <a:endParaRPr lang="en-US" sz="1900">
              <a:ea typeface="+mn-lt"/>
              <a:cs typeface="+mn-lt"/>
            </a:endParaRPr>
          </a:p>
          <a:p>
            <a:pPr marL="0" indent="0">
              <a:lnSpc>
                <a:spcPct val="90000"/>
              </a:lnSpc>
              <a:buNone/>
            </a:pPr>
            <a:r>
              <a:rPr lang="en-US" sz="1900" err="1">
                <a:ea typeface="+mn-lt"/>
                <a:cs typeface="+mn-lt"/>
              </a:rPr>
              <a:t>Eg.</a:t>
            </a:r>
            <a:r>
              <a:rPr lang="en-US" sz="1900">
                <a:ea typeface="+mn-lt"/>
                <a:cs typeface="+mn-lt"/>
              </a:rPr>
              <a:t> 'name','id','host_name','</a:t>
            </a:r>
            <a:r>
              <a:rPr lang="en-US" sz="1900" err="1">
                <a:ea typeface="+mn-lt"/>
                <a:cs typeface="+mn-lt"/>
              </a:rPr>
              <a:t>last_review</a:t>
            </a:r>
            <a:r>
              <a:rPr lang="en-US" sz="1900">
                <a:ea typeface="+mn-lt"/>
                <a:cs typeface="+mn-lt"/>
              </a:rPr>
              <a:t>'</a:t>
            </a:r>
          </a:p>
          <a:p>
            <a:pPr>
              <a:lnSpc>
                <a:spcPct val="90000"/>
              </a:lnSpc>
            </a:pPr>
            <a:r>
              <a:rPr lang="en-US" sz="1900">
                <a:ea typeface="+mn-lt"/>
                <a:cs typeface="+mn-lt"/>
              </a:rPr>
              <a:t>Replacing the columns that are not having value with suitable values .</a:t>
            </a:r>
          </a:p>
          <a:p>
            <a:pPr marL="0" indent="0">
              <a:lnSpc>
                <a:spcPct val="90000"/>
              </a:lnSpc>
              <a:buNone/>
            </a:pPr>
            <a:r>
              <a:rPr lang="en-US" sz="1900" err="1">
                <a:ea typeface="+mn-lt"/>
                <a:cs typeface="+mn-lt"/>
              </a:rPr>
              <a:t>Eg.</a:t>
            </a:r>
            <a:r>
              <a:rPr lang="en-US" sz="1900">
                <a:ea typeface="+mn-lt"/>
                <a:cs typeface="+mn-lt"/>
              </a:rPr>
              <a:t> Replacing the Nan value with 0 in review per month </a:t>
            </a:r>
          </a:p>
          <a:p>
            <a:pPr>
              <a:lnSpc>
                <a:spcPct val="90000"/>
              </a:lnSpc>
            </a:pPr>
            <a:r>
              <a:rPr lang="en-US" sz="1900">
                <a:ea typeface="+mn-lt"/>
                <a:cs typeface="+mn-lt"/>
              </a:rPr>
              <a:t>Removing where the price is equal to 0 as it is not possible.</a:t>
            </a:r>
          </a:p>
          <a:p>
            <a:pPr>
              <a:lnSpc>
                <a:spcPct val="90000"/>
              </a:lnSpc>
            </a:pPr>
            <a:endParaRPr lang="en-US" sz="1900"/>
          </a:p>
          <a:p>
            <a:pPr>
              <a:lnSpc>
                <a:spcPct val="90000"/>
              </a:lnSpc>
            </a:pPr>
            <a:endParaRPr lang="en-US" sz="1900"/>
          </a:p>
        </p:txBody>
      </p:sp>
      <p:pic>
        <p:nvPicPr>
          <p:cNvPr id="4" name="Picture 3" descr="A screenshot of a computer&#10;&#10;Description automatically generated">
            <a:extLst>
              <a:ext uri="{FF2B5EF4-FFF2-40B4-BE49-F238E27FC236}">
                <a16:creationId xmlns:a16="http://schemas.microsoft.com/office/drawing/2014/main" id="{B57173AE-A41C-B3A0-E9AD-EECE0B8202B1}"/>
              </a:ext>
            </a:extLst>
          </p:cNvPr>
          <p:cNvPicPr>
            <a:picLocks noChangeAspect="1"/>
          </p:cNvPicPr>
          <p:nvPr/>
        </p:nvPicPr>
        <p:blipFill>
          <a:blip r:embed="rId3"/>
          <a:stretch>
            <a:fillRect/>
          </a:stretch>
        </p:blipFill>
        <p:spPr>
          <a:xfrm>
            <a:off x="8047039" y="537782"/>
            <a:ext cx="3882979" cy="524774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662498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descr="3D abstract blue and gold cube illustration">
            <a:extLst>
              <a:ext uri="{FF2B5EF4-FFF2-40B4-BE49-F238E27FC236}">
                <a16:creationId xmlns:a16="http://schemas.microsoft.com/office/drawing/2014/main" id="{E8E0D166-3BEA-2755-7F42-BEF4CAB041F2}"/>
              </a:ext>
            </a:extLst>
          </p:cNvPr>
          <p:cNvPicPr>
            <a:picLocks noChangeAspect="1"/>
          </p:cNvPicPr>
          <p:nvPr/>
        </p:nvPicPr>
        <p:blipFill rotWithShape="1">
          <a:blip r:embed="rId3"/>
          <a:srcRect l="15225" r="31441"/>
          <a:stretch/>
        </p:blipFill>
        <p:spPr>
          <a:xfrm>
            <a:off x="20" y="10"/>
            <a:ext cx="6095980" cy="6857990"/>
          </a:xfrm>
          <a:prstGeom prst="rect">
            <a:avLst/>
          </a:prstGeom>
        </p:spPr>
      </p:pic>
      <p:pic>
        <p:nvPicPr>
          <p:cNvPr id="4" name="Picture 3" descr="A group of graphs and charts&#10;&#10;Description automatically generated">
            <a:extLst>
              <a:ext uri="{FF2B5EF4-FFF2-40B4-BE49-F238E27FC236}">
                <a16:creationId xmlns:a16="http://schemas.microsoft.com/office/drawing/2014/main" id="{47069794-8A77-10EB-32C9-4A500A76276A}"/>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11082" r="21140" b="-1"/>
          <a:stretch/>
        </p:blipFill>
        <p:spPr>
          <a:xfrm>
            <a:off x="6096001" y="10"/>
            <a:ext cx="6096002" cy="6857990"/>
          </a:xfrm>
          <a:prstGeom prst="rect">
            <a:avLst/>
          </a:prstGeom>
        </p:spPr>
      </p:pic>
      <p:sp useBgFill="1">
        <p:nvSpPr>
          <p:cNvPr id="11" name="Rounded Rectangle 9">
            <a:extLst>
              <a:ext uri="{FF2B5EF4-FFF2-40B4-BE49-F238E27FC236}">
                <a16:creationId xmlns:a16="http://schemas.microsoft.com/office/drawing/2014/main" id="{16B73C71-1168-4ACB-A30C-F2A5EBD7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96889" y="1846512"/>
            <a:ext cx="8998224" cy="3164976"/>
          </a:xfrm>
          <a:prstGeom prst="roundRect">
            <a:avLst>
              <a:gd name="adj" fmla="val 4629"/>
            </a:avLst>
          </a:prstGeom>
          <a:ln w="44450">
            <a:gradFill>
              <a:gsLst>
                <a:gs pos="0">
                  <a:schemeClr val="bg2">
                    <a:alpha val="65000"/>
                  </a:schemeClr>
                </a:gs>
                <a:gs pos="98000">
                  <a:schemeClr val="bg2">
                    <a:lumMod val="75000"/>
                    <a:alpha val="55000"/>
                  </a:schemeClr>
                </a:gs>
              </a:gsLst>
              <a:lin ang="5400000" scaled="1"/>
            </a:gradFill>
          </a:ln>
          <a:effectLst>
            <a:innerShdw blurRad="63500" dist="50800" dir="14460000">
              <a:prstClr val="black">
                <a:alpha val="70000"/>
              </a:prstClr>
            </a:inn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7D1D65-90C0-332B-CF3F-328142FE459B}"/>
              </a:ext>
            </a:extLst>
          </p:cNvPr>
          <p:cNvSpPr>
            <a:spLocks noGrp="1"/>
          </p:cNvSpPr>
          <p:nvPr>
            <p:ph type="title"/>
          </p:nvPr>
        </p:nvSpPr>
        <p:spPr>
          <a:xfrm>
            <a:off x="1751012" y="2007703"/>
            <a:ext cx="8676222" cy="1802297"/>
          </a:xfrm>
        </p:spPr>
        <p:txBody>
          <a:bodyPr vert="horz" lIns="91440" tIns="45720" rIns="91440" bIns="45720" rtlCol="0" anchor="b">
            <a:normAutofit/>
          </a:bodyPr>
          <a:lstStyle/>
          <a:p>
            <a:pPr algn="ctr"/>
            <a:r>
              <a:rPr lang="en-US" sz="4800" baseline="0">
                <a:effectLst>
                  <a:glow rad="38100">
                    <a:schemeClr val="bg1">
                      <a:lumMod val="65000"/>
                      <a:lumOff val="35000"/>
                      <a:alpha val="50000"/>
                    </a:schemeClr>
                  </a:glow>
                  <a:outerShdw blurRad="28575" dist="31750" dir="13200000" algn="tl" rotWithShape="0">
                    <a:srgbClr val="000000">
                      <a:alpha val="25000"/>
                    </a:srgbClr>
                  </a:outerShdw>
                </a:effectLst>
              </a:rPr>
              <a:t>Data visualizations </a:t>
            </a:r>
            <a:r>
              <a:rPr lang="en-US" sz="4800">
                <a:effectLst>
                  <a:glow rad="38100">
                    <a:schemeClr val="bg1">
                      <a:lumMod val="65000"/>
                      <a:lumOff val="35000"/>
                      <a:alpha val="50000"/>
                    </a:schemeClr>
                  </a:glow>
                  <a:outerShdw blurRad="28575" dist="31750" dir="13200000" algn="tl" rotWithShape="0">
                    <a:srgbClr val="000000">
                      <a:alpha val="25000"/>
                    </a:srgbClr>
                  </a:outerShdw>
                </a:effectLst>
              </a:rPr>
              <a:t>​</a:t>
            </a:r>
          </a:p>
        </p:txBody>
      </p:sp>
      <p:sp>
        <p:nvSpPr>
          <p:cNvPr id="6" name="TextBox 5">
            <a:extLst>
              <a:ext uri="{FF2B5EF4-FFF2-40B4-BE49-F238E27FC236}">
                <a16:creationId xmlns:a16="http://schemas.microsoft.com/office/drawing/2014/main" id="{AD2EBB01-6C06-C500-FD41-C4AAFE51BA9B}"/>
              </a:ext>
            </a:extLst>
          </p:cNvPr>
          <p:cNvSpPr txBox="1"/>
          <p:nvPr/>
        </p:nvSpPr>
        <p:spPr>
          <a:xfrm>
            <a:off x="9298262" y="6657945"/>
            <a:ext cx="2893741"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5">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a:extLst>
                    <a:ext uri="{A12FA001-AC4F-418D-AE19-62706E023703}">
                      <ahyp:hlinkClr xmlns:ahyp="http://schemas.microsoft.com/office/drawing/2018/hyperlinkcolor" val="tx"/>
                    </a:ext>
                  </a:extLst>
                </a:hlinkClick>
              </a:rPr>
              <a:t>CC BY-NC-ND</a:t>
            </a:r>
            <a:r>
              <a:rPr lang="en-US" sz="700">
                <a:solidFill>
                  <a:srgbClr val="FFFFFF"/>
                </a:solidFill>
              </a:rPr>
              <a:t>.</a:t>
            </a:r>
          </a:p>
        </p:txBody>
      </p:sp>
    </p:spTree>
    <p:extLst>
      <p:ext uri="{BB962C8B-B14F-4D97-AF65-F5344CB8AC3E}">
        <p14:creationId xmlns:p14="http://schemas.microsoft.com/office/powerpoint/2010/main" val="550064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46A7D-E94E-E1EA-905E-E70E520BE67C}"/>
              </a:ext>
            </a:extLst>
          </p:cNvPr>
          <p:cNvSpPr>
            <a:spLocks noGrp="1"/>
          </p:cNvSpPr>
          <p:nvPr>
            <p:ph type="title"/>
          </p:nvPr>
        </p:nvSpPr>
        <p:spPr>
          <a:xfrm>
            <a:off x="376131" y="-366301"/>
            <a:ext cx="9489000" cy="1690464"/>
          </a:xfrm>
        </p:spPr>
        <p:txBody>
          <a:bodyPr>
            <a:normAutofit/>
          </a:bodyPr>
          <a:lstStyle/>
          <a:p>
            <a:r>
              <a:rPr lang="en-US" sz="4000" b="1" dirty="0"/>
              <a:t>Heatmap</a:t>
            </a:r>
            <a:endParaRPr lang="en-US" sz="4000" b="1" dirty="0">
              <a:effectLst>
                <a:glow rad="38100">
                  <a:prstClr val="black">
                    <a:lumMod val="65000"/>
                    <a:lumOff val="35000"/>
                    <a:alpha val="40000"/>
                  </a:prstClr>
                </a:glow>
                <a:outerShdw blurRad="28575" dist="38100" dir="14040000" algn="tl" rotWithShape="0">
                  <a:srgbClr val="000000">
                    <a:alpha val="25000"/>
                  </a:srgbClr>
                </a:outerShdw>
              </a:effectLst>
            </a:endParaRPr>
          </a:p>
        </p:txBody>
      </p:sp>
      <p:pic>
        <p:nvPicPr>
          <p:cNvPr id="4" name="Content Placeholder 3" descr="A screenshot of a computer&#10;&#10;Description automatically generated">
            <a:extLst>
              <a:ext uri="{FF2B5EF4-FFF2-40B4-BE49-F238E27FC236}">
                <a16:creationId xmlns:a16="http://schemas.microsoft.com/office/drawing/2014/main" id="{A200F3DE-23A6-61D4-7048-098B4A78894C}"/>
              </a:ext>
            </a:extLst>
          </p:cNvPr>
          <p:cNvPicPr>
            <a:picLocks noGrp="1" noChangeAspect="1"/>
          </p:cNvPicPr>
          <p:nvPr>
            <p:ph idx="1"/>
          </p:nvPr>
        </p:nvPicPr>
        <p:blipFill>
          <a:blip r:embed="rId2"/>
          <a:stretch>
            <a:fillRect/>
          </a:stretch>
        </p:blipFill>
        <p:spPr>
          <a:xfrm>
            <a:off x="424477" y="1017524"/>
            <a:ext cx="7680282" cy="5845357"/>
          </a:xfrm>
        </p:spPr>
      </p:pic>
      <p:sp>
        <p:nvSpPr>
          <p:cNvPr id="5" name="TextBox 4">
            <a:extLst>
              <a:ext uri="{FF2B5EF4-FFF2-40B4-BE49-F238E27FC236}">
                <a16:creationId xmlns:a16="http://schemas.microsoft.com/office/drawing/2014/main" id="{25E9EAA3-43F5-E66C-03FC-D79A0AF0381E}"/>
              </a:ext>
            </a:extLst>
          </p:cNvPr>
          <p:cNvSpPr txBox="1"/>
          <p:nvPr/>
        </p:nvSpPr>
        <p:spPr>
          <a:xfrm>
            <a:off x="9426038" y="2164772"/>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TextBox 5">
            <a:extLst>
              <a:ext uri="{FF2B5EF4-FFF2-40B4-BE49-F238E27FC236}">
                <a16:creationId xmlns:a16="http://schemas.microsoft.com/office/drawing/2014/main" id="{CB519CF2-92D3-4E2B-CD15-3074377D4B24}"/>
              </a:ext>
            </a:extLst>
          </p:cNvPr>
          <p:cNvSpPr txBox="1"/>
          <p:nvPr/>
        </p:nvSpPr>
        <p:spPr>
          <a:xfrm>
            <a:off x="8843910" y="1756733"/>
            <a:ext cx="2588423" cy="2862322"/>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This heatmap is used to find the correlation of two different variables .Tells the degree of correlation that </a:t>
            </a:r>
            <a:r>
              <a:rPr lang="en-US" dirty="0" err="1"/>
              <a:t>exists.The</a:t>
            </a:r>
            <a:r>
              <a:rPr lang="en-US" dirty="0"/>
              <a:t> </a:t>
            </a:r>
            <a:r>
              <a:rPr lang="en-US" dirty="0" err="1"/>
              <a:t>colorbar</a:t>
            </a:r>
            <a:r>
              <a:rPr lang="en-US" dirty="0"/>
              <a:t> describe the intensity of correlation .1 is the max</a:t>
            </a:r>
          </a:p>
        </p:txBody>
      </p:sp>
    </p:spTree>
    <p:extLst>
      <p:ext uri="{BB962C8B-B14F-4D97-AF65-F5344CB8AC3E}">
        <p14:creationId xmlns:p14="http://schemas.microsoft.com/office/powerpoint/2010/main" val="1731930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7E8F3-5A61-8392-7B5A-D8E5BDD046B6}"/>
              </a:ext>
            </a:extLst>
          </p:cNvPr>
          <p:cNvSpPr>
            <a:spLocks noGrp="1"/>
          </p:cNvSpPr>
          <p:nvPr>
            <p:ph type="title"/>
          </p:nvPr>
        </p:nvSpPr>
        <p:spPr>
          <a:xfrm>
            <a:off x="6420465" y="609600"/>
            <a:ext cx="5122606" cy="1905000"/>
          </a:xfrm>
        </p:spPr>
        <p:txBody>
          <a:bodyPr vert="horz" lIns="91440" tIns="45720" rIns="91440" bIns="45720" rtlCol="0" anchor="ctr">
            <a:normAutofit/>
          </a:bodyPr>
          <a:lstStyle/>
          <a:p>
            <a:r>
              <a:rPr lang="en-US" b="1" err="1"/>
              <a:t>Neighbourhood</a:t>
            </a:r>
            <a:r>
              <a:rPr lang="en-US" b="1" dirty="0"/>
              <a:t> group proportions</a:t>
            </a:r>
          </a:p>
        </p:txBody>
      </p:sp>
      <p:sp>
        <p:nvSpPr>
          <p:cNvPr id="6" name="TextBox 5">
            <a:extLst>
              <a:ext uri="{FF2B5EF4-FFF2-40B4-BE49-F238E27FC236}">
                <a16:creationId xmlns:a16="http://schemas.microsoft.com/office/drawing/2014/main" id="{EC13EA4F-6079-2BD5-B0A7-3BDBA9B43EA9}"/>
              </a:ext>
            </a:extLst>
          </p:cNvPr>
          <p:cNvSpPr txBox="1"/>
          <p:nvPr/>
        </p:nvSpPr>
        <p:spPr>
          <a:xfrm>
            <a:off x="6420465" y="2666999"/>
            <a:ext cx="5122606" cy="321627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defTabSz="457200">
              <a:spcBef>
                <a:spcPct val="20000"/>
              </a:spcBef>
              <a:spcAft>
                <a:spcPts val="600"/>
              </a:spcAft>
              <a:buClr>
                <a:schemeClr val="tx1"/>
              </a:buClr>
              <a:buSzPct val="100000"/>
            </a:pPr>
            <a:r>
              <a:rPr lang="en-US" i="1"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Tells the count of the hotels in the particular </a:t>
            </a:r>
            <a:r>
              <a:rPr lang="en-US" i="1" cap="small"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negihourbood</a:t>
            </a:r>
            <a:r>
              <a:rPr lang="en-US" i="1"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group</a:t>
            </a:r>
            <a:endParaRPr lang="en-US" i="1" cap="small" dirty="0">
              <a:gradFill flip="none" rotWithShape="1">
                <a:gsLst>
                  <a:gs pos="0">
                    <a:schemeClr val="tx1"/>
                  </a:gs>
                  <a:gs pos="100000">
                    <a:schemeClr val="tx1">
                      <a:lumMod val="75000"/>
                    </a:schemeClr>
                  </a:gs>
                </a:gsLst>
                <a:lin ang="5580000" scaled="0"/>
                <a:tileRect/>
              </a:gradFill>
              <a:effectLst>
                <a:glow rad="38100">
                  <a:prstClr val="black">
                    <a:lumMod val="50000"/>
                    <a:lumOff val="50000"/>
                    <a:alpha val="20000"/>
                  </a:prstClr>
                </a:glow>
                <a:outerShdw blurRad="44450" dist="12700" dir="13860000" algn="tl" rotWithShape="0">
                  <a:srgbClr val="000000">
                    <a:alpha val="20000"/>
                  </a:srgbClr>
                </a:outerShdw>
              </a:effectLst>
            </a:endParaRPr>
          </a:p>
        </p:txBody>
      </p:sp>
      <p:pic>
        <p:nvPicPr>
          <p:cNvPr id="5" name="Content Placeholder 4" descr="A graph of a number of people&#10;&#10;Description automatically generated">
            <a:extLst>
              <a:ext uri="{FF2B5EF4-FFF2-40B4-BE49-F238E27FC236}">
                <a16:creationId xmlns:a16="http://schemas.microsoft.com/office/drawing/2014/main" id="{F43A3F7C-4AAC-D47E-2B27-27CF14CCD8EC}"/>
              </a:ext>
            </a:extLst>
          </p:cNvPr>
          <p:cNvPicPr>
            <a:picLocks noGrp="1" noChangeAspect="1"/>
          </p:cNvPicPr>
          <p:nvPr>
            <p:ph idx="1"/>
          </p:nvPr>
        </p:nvPicPr>
        <p:blipFill>
          <a:blip r:embed="rId3"/>
          <a:stretch>
            <a:fillRect/>
          </a:stretch>
        </p:blipFill>
        <p:spPr>
          <a:xfrm>
            <a:off x="310488" y="436363"/>
            <a:ext cx="5784331" cy="535399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4" name="TextBox 3">
            <a:extLst>
              <a:ext uri="{FF2B5EF4-FFF2-40B4-BE49-F238E27FC236}">
                <a16:creationId xmlns:a16="http://schemas.microsoft.com/office/drawing/2014/main" id="{1D4F3A02-029E-E770-BAC8-C10678DAFAE6}"/>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176106290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21</Slides>
  <Notes>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Mesh</vt:lpstr>
      <vt:lpstr>Price Prediction Model   AIRBNB dataset </vt:lpstr>
      <vt:lpstr>About Airbnb</vt:lpstr>
      <vt:lpstr>Columns of  dataset </vt:lpstr>
      <vt:lpstr>Descriptive Analysis of Data</vt:lpstr>
      <vt:lpstr>Frequency Distribution` </vt:lpstr>
      <vt:lpstr>Data cleaning </vt:lpstr>
      <vt:lpstr>Data visualizations ​</vt:lpstr>
      <vt:lpstr>Heatmap</vt:lpstr>
      <vt:lpstr>Neighbourhood group proportions</vt:lpstr>
      <vt:lpstr>PowerPoint Presentation</vt:lpstr>
      <vt:lpstr>FOLIUM MAP  Map tells the relationship between the price according to the neighourhood group w.r.t to the latitude and the longitude . Colorbar tells the price range of the price in this case it is filtered to 1-1000 dollar  Help in getting the data by filtering it  Observations can be made like which is best suited place  which is high price area etc</vt:lpstr>
      <vt:lpstr>Price vs Room type</vt:lpstr>
      <vt:lpstr>Price vs Room type vs Neighbourhood group </vt:lpstr>
      <vt:lpstr>PowerPoint Presentation</vt:lpstr>
      <vt:lpstr>Price distribution graph</vt:lpstr>
      <vt:lpstr>Encoding the data</vt:lpstr>
      <vt:lpstr>Machine learning algorithms</vt:lpstr>
      <vt:lpstr>OBSERVATIONS  on the basis of:</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dc:title>
  <dc:creator/>
  <cp:lastModifiedBy/>
  <cp:revision>700</cp:revision>
  <dcterms:created xsi:type="dcterms:W3CDTF">2023-10-22T18:50:58Z</dcterms:created>
  <dcterms:modified xsi:type="dcterms:W3CDTF">2023-10-25T15:58:41Z</dcterms:modified>
</cp:coreProperties>
</file>